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handoutMasterIdLst>
    <p:handoutMasterId r:id="rId39"/>
  </p:handoutMasterIdLst>
  <p:sldIdLst>
    <p:sldId id="291" r:id="rId5"/>
    <p:sldId id="1045" r:id="rId6"/>
    <p:sldId id="1056" r:id="rId7"/>
    <p:sldId id="660" r:id="rId8"/>
    <p:sldId id="301" r:id="rId9"/>
    <p:sldId id="302" r:id="rId10"/>
    <p:sldId id="299" r:id="rId11"/>
    <p:sldId id="310" r:id="rId12"/>
    <p:sldId id="265" r:id="rId13"/>
    <p:sldId id="659" r:id="rId14"/>
    <p:sldId id="662" r:id="rId15"/>
    <p:sldId id="1032" r:id="rId16"/>
    <p:sldId id="268" r:id="rId17"/>
    <p:sldId id="267" r:id="rId18"/>
    <p:sldId id="1033" r:id="rId19"/>
    <p:sldId id="1038" r:id="rId20"/>
    <p:sldId id="1036" r:id="rId21"/>
    <p:sldId id="1037" r:id="rId22"/>
    <p:sldId id="1034" r:id="rId23"/>
    <p:sldId id="1050" r:id="rId24"/>
    <p:sldId id="1039" r:id="rId25"/>
    <p:sldId id="663" r:id="rId26"/>
    <p:sldId id="298" r:id="rId27"/>
    <p:sldId id="664" r:id="rId28"/>
    <p:sldId id="319" r:id="rId29"/>
    <p:sldId id="288" r:id="rId30"/>
    <p:sldId id="1055" r:id="rId31"/>
    <p:sldId id="313" r:id="rId32"/>
    <p:sldId id="323" r:id="rId33"/>
    <p:sldId id="322" r:id="rId34"/>
    <p:sldId id="665" r:id="rId35"/>
    <p:sldId id="1044" r:id="rId36"/>
    <p:sldId id="272" r:id="rId37"/>
  </p:sldIdLst>
  <p:sldSz cx="12192000" cy="6858000"/>
  <p:notesSz cx="6858000" cy="10001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clan Henderson" initials="DH" lastIdx="1" clrIdx="0">
    <p:extLst>
      <p:ext uri="{19B8F6BF-5375-455C-9EA6-DF929625EA0E}">
        <p15:presenceInfo xmlns:p15="http://schemas.microsoft.com/office/powerpoint/2012/main" userId="S::declan.henderson@apetito.co.uk::799a1c4c-d1e4-4e1b-af20-65f78861d20e" providerId="AD"/>
      </p:ext>
    </p:extLst>
  </p:cmAuthor>
  <p:cmAuthor id="2" name="Alex Priddle" initials="AP" lastIdx="1" clrIdx="1">
    <p:extLst>
      <p:ext uri="{19B8F6BF-5375-455C-9EA6-DF929625EA0E}">
        <p15:presenceInfo xmlns:p15="http://schemas.microsoft.com/office/powerpoint/2012/main" userId="S::Alex.Priddle@apetito.co.uk::adba9cfc-0057-4074-a510-4f90a2c335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900"/>
    <a:srgbClr val="009639"/>
    <a:srgbClr val="AAC13B"/>
    <a:srgbClr val="0077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24" autoAdjust="0"/>
    <p:restoredTop sz="82960" autoAdjust="0"/>
  </p:normalViewPr>
  <p:slideViewPr>
    <p:cSldViewPr snapToGrid="0">
      <p:cViewPr varScale="1">
        <p:scale>
          <a:sx n="184" d="100"/>
          <a:sy n="184" d="100"/>
        </p:scale>
        <p:origin x="1992"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image" Target="../media/image38.jpeg"/></Relationships>
</file>

<file path=ppt/diagrams/_rels/data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image" Target="../media/image3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EA4521-B831-4324-A671-9E461F6A9E4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C8A75473-A4F5-446B-B7D9-844383663B19}">
      <dgm:prSet phldrT="[Text]"/>
      <dgm:spPr/>
      <dgm:t>
        <a:bodyPr/>
        <a:lstStyle/>
        <a:p>
          <a:r>
            <a:rPr lang="en-US"/>
            <a:t>Fear of eating and drinking</a:t>
          </a:r>
          <a:endParaRPr lang="en-GB"/>
        </a:p>
      </dgm:t>
    </dgm:pt>
    <dgm:pt modelId="{97647A46-3C7E-4988-A5BB-4C0F1B413C86}" type="parTrans" cxnId="{6278F113-ED48-456F-B81A-808B104C99C2}">
      <dgm:prSet/>
      <dgm:spPr/>
      <dgm:t>
        <a:bodyPr/>
        <a:lstStyle/>
        <a:p>
          <a:endParaRPr lang="en-GB"/>
        </a:p>
      </dgm:t>
    </dgm:pt>
    <dgm:pt modelId="{DCC45590-4FAF-4CE4-AA33-03F260D91C4C}" type="sibTrans" cxnId="{6278F113-ED48-456F-B81A-808B104C99C2}">
      <dgm:prSet/>
      <dgm:spPr/>
      <dgm:t>
        <a:bodyPr/>
        <a:lstStyle/>
        <a:p>
          <a:endParaRPr lang="en-GB"/>
        </a:p>
      </dgm:t>
    </dgm:pt>
    <dgm:pt modelId="{F1B30EFC-0A2C-4E99-85A4-CC9FD6CDFB1B}">
      <dgm:prSet phldrT="[Text]"/>
      <dgm:spPr>
        <a:solidFill>
          <a:srgbClr val="F2A900"/>
        </a:solidFill>
      </dgm:spPr>
      <dgm:t>
        <a:bodyPr/>
        <a:lstStyle/>
        <a:p>
          <a:r>
            <a:rPr lang="en-US"/>
            <a:t>Fear of choking</a:t>
          </a:r>
          <a:endParaRPr lang="en-GB"/>
        </a:p>
      </dgm:t>
    </dgm:pt>
    <dgm:pt modelId="{EB963720-FBE6-43B2-9C63-4FD14C79758E}" type="parTrans" cxnId="{CC42AF1B-4FA3-4D11-87DF-18AE37208AAD}">
      <dgm:prSet/>
      <dgm:spPr/>
      <dgm:t>
        <a:bodyPr/>
        <a:lstStyle/>
        <a:p>
          <a:endParaRPr lang="en-GB"/>
        </a:p>
      </dgm:t>
    </dgm:pt>
    <dgm:pt modelId="{C4488EE8-D6B7-4108-B4B0-8FDC68FE0DFF}" type="sibTrans" cxnId="{CC42AF1B-4FA3-4D11-87DF-18AE37208AAD}">
      <dgm:prSet/>
      <dgm:spPr/>
      <dgm:t>
        <a:bodyPr/>
        <a:lstStyle/>
        <a:p>
          <a:endParaRPr lang="en-GB"/>
        </a:p>
      </dgm:t>
    </dgm:pt>
    <dgm:pt modelId="{D81B3A19-5E37-4DDC-984A-9C57DF886CC7}">
      <dgm:prSet phldrT="[Text]"/>
      <dgm:spPr>
        <a:solidFill>
          <a:srgbClr val="009639"/>
        </a:solidFill>
      </dgm:spPr>
      <dgm:t>
        <a:bodyPr/>
        <a:lstStyle/>
        <a:p>
          <a:r>
            <a:rPr lang="en-US"/>
            <a:t>Discomfort when eating and drinking</a:t>
          </a:r>
          <a:endParaRPr lang="en-GB"/>
        </a:p>
      </dgm:t>
    </dgm:pt>
    <dgm:pt modelId="{2B60418D-0BC7-453F-9855-0D4B00CC84D9}" type="parTrans" cxnId="{E19B8490-B7DF-43CC-AAE3-40CA4FDEB543}">
      <dgm:prSet/>
      <dgm:spPr/>
      <dgm:t>
        <a:bodyPr/>
        <a:lstStyle/>
        <a:p>
          <a:endParaRPr lang="en-GB"/>
        </a:p>
      </dgm:t>
    </dgm:pt>
    <dgm:pt modelId="{BF7CA72C-0A25-4D1F-8CE4-E186787DF79E}" type="sibTrans" cxnId="{E19B8490-B7DF-43CC-AAE3-40CA4FDEB543}">
      <dgm:prSet/>
      <dgm:spPr/>
      <dgm:t>
        <a:bodyPr/>
        <a:lstStyle/>
        <a:p>
          <a:endParaRPr lang="en-GB"/>
        </a:p>
      </dgm:t>
    </dgm:pt>
    <dgm:pt modelId="{C2B90C5B-7B3B-4771-A113-AF739F2923F8}">
      <dgm:prSet phldrT="[Text]"/>
      <dgm:spPr/>
      <dgm:t>
        <a:bodyPr/>
        <a:lstStyle/>
        <a:p>
          <a:pPr rtl="0"/>
          <a:r>
            <a:rPr lang="en-US"/>
            <a:t>Embarrassment about physical effects of dysphagia</a:t>
          </a:r>
          <a:r>
            <a:rPr lang="en-US">
              <a:latin typeface="Arial" panose="020B0604020202020204"/>
            </a:rPr>
            <a:t> </a:t>
          </a:r>
          <a:endParaRPr lang="en-GB"/>
        </a:p>
      </dgm:t>
    </dgm:pt>
    <dgm:pt modelId="{CB9408D5-C5AB-41A7-B807-ADAC44D3A11D}" type="parTrans" cxnId="{F525814D-25B1-4F7B-B46A-74F1B482F4B9}">
      <dgm:prSet/>
      <dgm:spPr/>
      <dgm:t>
        <a:bodyPr/>
        <a:lstStyle/>
        <a:p>
          <a:endParaRPr lang="en-GB"/>
        </a:p>
      </dgm:t>
    </dgm:pt>
    <dgm:pt modelId="{3846A3A7-81A4-4EF4-978F-4878EEF2A33B}" type="sibTrans" cxnId="{F525814D-25B1-4F7B-B46A-74F1B482F4B9}">
      <dgm:prSet/>
      <dgm:spPr/>
      <dgm:t>
        <a:bodyPr/>
        <a:lstStyle/>
        <a:p>
          <a:endParaRPr lang="en-GB"/>
        </a:p>
      </dgm:t>
    </dgm:pt>
    <dgm:pt modelId="{F58F486C-C3DF-45BC-81D2-3EF6C236D352}">
      <dgm:prSet phldrT="[Text]"/>
      <dgm:spPr>
        <a:solidFill>
          <a:srgbClr val="009639"/>
        </a:solidFill>
      </dgm:spPr>
      <dgm:t>
        <a:bodyPr/>
        <a:lstStyle/>
        <a:p>
          <a:r>
            <a:rPr lang="en-US"/>
            <a:t>Change in </a:t>
          </a:r>
          <a:r>
            <a:rPr lang="en-GB" noProof="0"/>
            <a:t>flavours</a:t>
          </a:r>
          <a:r>
            <a:rPr lang="en-US"/>
            <a:t>/textures</a:t>
          </a:r>
        </a:p>
      </dgm:t>
    </dgm:pt>
    <dgm:pt modelId="{D3B3184A-3E68-47BC-ADE3-3CFEB552E3D3}" type="parTrans" cxnId="{A8AD2389-CC42-49A6-BE38-3D0CCBB92813}">
      <dgm:prSet/>
      <dgm:spPr/>
      <dgm:t>
        <a:bodyPr/>
        <a:lstStyle/>
        <a:p>
          <a:endParaRPr lang="en-GB"/>
        </a:p>
      </dgm:t>
    </dgm:pt>
    <dgm:pt modelId="{F0BEF75E-FB58-49E5-9F76-C2C94793BFFA}" type="sibTrans" cxnId="{A8AD2389-CC42-49A6-BE38-3D0CCBB92813}">
      <dgm:prSet/>
      <dgm:spPr/>
      <dgm:t>
        <a:bodyPr/>
        <a:lstStyle/>
        <a:p>
          <a:endParaRPr lang="en-GB"/>
        </a:p>
      </dgm:t>
    </dgm:pt>
    <dgm:pt modelId="{A49BD358-55D3-484E-975A-CB9AE8D21A92}">
      <dgm:prSet phldrT="[Text]"/>
      <dgm:spPr>
        <a:solidFill>
          <a:srgbClr val="F2A900"/>
        </a:solidFill>
      </dgm:spPr>
      <dgm:t>
        <a:bodyPr/>
        <a:lstStyle/>
        <a:p>
          <a:r>
            <a:rPr lang="en-US"/>
            <a:t>Fatigue when eating</a:t>
          </a:r>
        </a:p>
      </dgm:t>
    </dgm:pt>
    <dgm:pt modelId="{1F5ECD37-0DB6-44DF-8528-BB713A4BCCFD}" type="parTrans" cxnId="{8D116DBE-1511-41C7-88A6-3E21B914DA83}">
      <dgm:prSet/>
      <dgm:spPr/>
      <dgm:t>
        <a:bodyPr/>
        <a:lstStyle/>
        <a:p>
          <a:endParaRPr lang="en-GB"/>
        </a:p>
      </dgm:t>
    </dgm:pt>
    <dgm:pt modelId="{45FCD880-151A-4D7F-BD32-6A986E4C4D8F}" type="sibTrans" cxnId="{8D116DBE-1511-41C7-88A6-3E21B914DA83}">
      <dgm:prSet/>
      <dgm:spPr/>
      <dgm:t>
        <a:bodyPr/>
        <a:lstStyle/>
        <a:p>
          <a:endParaRPr lang="en-GB"/>
        </a:p>
      </dgm:t>
    </dgm:pt>
    <dgm:pt modelId="{77C153BE-E4C0-4963-8FE5-045FCC748028}">
      <dgm:prSet phldrT="[Text]"/>
      <dgm:spPr>
        <a:solidFill>
          <a:srgbClr val="009639"/>
        </a:solidFill>
      </dgm:spPr>
      <dgm:t>
        <a:bodyPr/>
        <a:lstStyle/>
        <a:p>
          <a:r>
            <a:rPr lang="en-US"/>
            <a:t>Effects from location of stroke</a:t>
          </a:r>
        </a:p>
      </dgm:t>
    </dgm:pt>
    <dgm:pt modelId="{3921BA81-5782-48ED-A3FB-BBF559300F67}" type="parTrans" cxnId="{95032853-DE82-4D96-B454-45E578261D8F}">
      <dgm:prSet/>
      <dgm:spPr/>
      <dgm:t>
        <a:bodyPr/>
        <a:lstStyle/>
        <a:p>
          <a:endParaRPr lang="en-GB"/>
        </a:p>
      </dgm:t>
    </dgm:pt>
    <dgm:pt modelId="{9CAC58DD-6B94-4DE0-8468-6ED3C94CF01C}" type="sibTrans" cxnId="{95032853-DE82-4D96-B454-45E578261D8F}">
      <dgm:prSet/>
      <dgm:spPr/>
      <dgm:t>
        <a:bodyPr/>
        <a:lstStyle/>
        <a:p>
          <a:endParaRPr lang="en-GB"/>
        </a:p>
      </dgm:t>
    </dgm:pt>
    <dgm:pt modelId="{3719465D-3A3E-41CF-8DE6-46002029FC7D}" type="pres">
      <dgm:prSet presAssocID="{A4EA4521-B831-4324-A671-9E461F6A9E41}" presName="diagram" presStyleCnt="0">
        <dgm:presLayoutVars>
          <dgm:dir/>
          <dgm:resizeHandles val="exact"/>
        </dgm:presLayoutVars>
      </dgm:prSet>
      <dgm:spPr/>
    </dgm:pt>
    <dgm:pt modelId="{0FD2639E-ACB6-4253-BEF2-2A255A4251EC}" type="pres">
      <dgm:prSet presAssocID="{C8A75473-A4F5-446B-B7D9-844383663B19}" presName="node" presStyleLbl="node1" presStyleIdx="0" presStyleCnt="7">
        <dgm:presLayoutVars>
          <dgm:bulletEnabled val="1"/>
        </dgm:presLayoutVars>
      </dgm:prSet>
      <dgm:spPr/>
    </dgm:pt>
    <dgm:pt modelId="{FB6C0AF2-C55A-4370-AA2B-F5995DF94286}" type="pres">
      <dgm:prSet presAssocID="{DCC45590-4FAF-4CE4-AA33-03F260D91C4C}" presName="sibTrans" presStyleCnt="0"/>
      <dgm:spPr/>
    </dgm:pt>
    <dgm:pt modelId="{ECE20F7B-E4A1-45CF-8D6F-D56F3BA2C723}" type="pres">
      <dgm:prSet presAssocID="{F1B30EFC-0A2C-4E99-85A4-CC9FD6CDFB1B}" presName="node" presStyleLbl="node1" presStyleIdx="1" presStyleCnt="7" custLinFactX="10290" custLinFactNeighborX="100000" custLinFactNeighborY="226">
        <dgm:presLayoutVars>
          <dgm:bulletEnabled val="1"/>
        </dgm:presLayoutVars>
      </dgm:prSet>
      <dgm:spPr/>
    </dgm:pt>
    <dgm:pt modelId="{ABA80B2F-2DF4-41A3-9191-BFF730473657}" type="pres">
      <dgm:prSet presAssocID="{C4488EE8-D6B7-4108-B4B0-8FDC68FE0DFF}" presName="sibTrans" presStyleCnt="0"/>
      <dgm:spPr/>
    </dgm:pt>
    <dgm:pt modelId="{47CBE49C-3970-4E26-B293-DF56D8C130F1}" type="pres">
      <dgm:prSet presAssocID="{D81B3A19-5E37-4DDC-984A-9C57DF886CC7}" presName="node" presStyleLbl="node1" presStyleIdx="2" presStyleCnt="7" custLinFactX="-9989" custLinFactNeighborX="-100000" custLinFactNeighborY="-887">
        <dgm:presLayoutVars>
          <dgm:bulletEnabled val="1"/>
        </dgm:presLayoutVars>
      </dgm:prSet>
      <dgm:spPr/>
    </dgm:pt>
    <dgm:pt modelId="{78EDF804-B3FA-4B80-875F-A659325A151E}" type="pres">
      <dgm:prSet presAssocID="{BF7CA72C-0A25-4D1F-8CE4-E186787DF79E}" presName="sibTrans" presStyleCnt="0"/>
      <dgm:spPr/>
    </dgm:pt>
    <dgm:pt modelId="{5B373019-2056-4735-A83A-BAAE8A8D2EFD}" type="pres">
      <dgm:prSet presAssocID="{C2B90C5B-7B3B-4771-A113-AF739F2923F8}" presName="node" presStyleLbl="node1" presStyleIdx="3" presStyleCnt="7">
        <dgm:presLayoutVars>
          <dgm:bulletEnabled val="1"/>
        </dgm:presLayoutVars>
      </dgm:prSet>
      <dgm:spPr/>
    </dgm:pt>
    <dgm:pt modelId="{CD330827-A277-4251-B75E-A8D9FECC6819}" type="pres">
      <dgm:prSet presAssocID="{3846A3A7-81A4-4EF4-978F-4878EEF2A33B}" presName="sibTrans" presStyleCnt="0"/>
      <dgm:spPr/>
    </dgm:pt>
    <dgm:pt modelId="{E27D7FA0-0225-4CF9-9A1F-F813A96059E3}" type="pres">
      <dgm:prSet presAssocID="{F58F486C-C3DF-45BC-81D2-3EF6C236D352}" presName="node" presStyleLbl="node1" presStyleIdx="4" presStyleCnt="7">
        <dgm:presLayoutVars>
          <dgm:bulletEnabled val="1"/>
        </dgm:presLayoutVars>
      </dgm:prSet>
      <dgm:spPr/>
    </dgm:pt>
    <dgm:pt modelId="{FBA84659-478A-4A8B-BE09-6A7BE0912559}" type="pres">
      <dgm:prSet presAssocID="{F0BEF75E-FB58-49E5-9F76-C2C94793BFFA}" presName="sibTrans" presStyleCnt="0"/>
      <dgm:spPr/>
    </dgm:pt>
    <dgm:pt modelId="{3F643DBD-999D-468B-9053-4576AB9C9F01}" type="pres">
      <dgm:prSet presAssocID="{A49BD358-55D3-484E-975A-CB9AE8D21A92}" presName="node" presStyleLbl="node1" presStyleIdx="5" presStyleCnt="7">
        <dgm:presLayoutVars>
          <dgm:bulletEnabled val="1"/>
        </dgm:presLayoutVars>
      </dgm:prSet>
      <dgm:spPr/>
    </dgm:pt>
    <dgm:pt modelId="{B2776395-D38B-44BD-BB77-3CAEBB35E7C1}" type="pres">
      <dgm:prSet presAssocID="{45FCD880-151A-4D7F-BD32-6A986E4C4D8F}" presName="sibTrans" presStyleCnt="0"/>
      <dgm:spPr/>
    </dgm:pt>
    <dgm:pt modelId="{60DAC181-BA54-40F8-BDB1-B3450C67C38B}" type="pres">
      <dgm:prSet presAssocID="{77C153BE-E4C0-4963-8FE5-045FCC748028}" presName="node" presStyleLbl="node1" presStyleIdx="6" presStyleCnt="7" custLinFactNeighborX="11" custLinFactNeighborY="-6291">
        <dgm:presLayoutVars>
          <dgm:bulletEnabled val="1"/>
        </dgm:presLayoutVars>
      </dgm:prSet>
      <dgm:spPr/>
    </dgm:pt>
  </dgm:ptLst>
  <dgm:cxnLst>
    <dgm:cxn modelId="{6278F113-ED48-456F-B81A-808B104C99C2}" srcId="{A4EA4521-B831-4324-A671-9E461F6A9E41}" destId="{C8A75473-A4F5-446B-B7D9-844383663B19}" srcOrd="0" destOrd="0" parTransId="{97647A46-3C7E-4988-A5BB-4C0F1B413C86}" sibTransId="{DCC45590-4FAF-4CE4-AA33-03F260D91C4C}"/>
    <dgm:cxn modelId="{CC42AF1B-4FA3-4D11-87DF-18AE37208AAD}" srcId="{A4EA4521-B831-4324-A671-9E461F6A9E41}" destId="{F1B30EFC-0A2C-4E99-85A4-CC9FD6CDFB1B}" srcOrd="1" destOrd="0" parTransId="{EB963720-FBE6-43B2-9C63-4FD14C79758E}" sibTransId="{C4488EE8-D6B7-4108-B4B0-8FDC68FE0DFF}"/>
    <dgm:cxn modelId="{11A5212B-1DCB-49E9-9289-A5DD4BC55787}" type="presOf" srcId="{77C153BE-E4C0-4963-8FE5-045FCC748028}" destId="{60DAC181-BA54-40F8-BDB1-B3450C67C38B}" srcOrd="0" destOrd="0" presId="urn:microsoft.com/office/officeart/2005/8/layout/default"/>
    <dgm:cxn modelId="{BDECDB2B-72C0-44DF-805A-254DE1BF9A07}" type="presOf" srcId="{F1B30EFC-0A2C-4E99-85A4-CC9FD6CDFB1B}" destId="{ECE20F7B-E4A1-45CF-8D6F-D56F3BA2C723}" srcOrd="0" destOrd="0" presId="urn:microsoft.com/office/officeart/2005/8/layout/default"/>
    <dgm:cxn modelId="{A77A9143-D4C6-45E3-B4BF-CD8E8871609C}" type="presOf" srcId="{D81B3A19-5E37-4DDC-984A-9C57DF886CC7}" destId="{47CBE49C-3970-4E26-B293-DF56D8C130F1}" srcOrd="0" destOrd="0" presId="urn:microsoft.com/office/officeart/2005/8/layout/default"/>
    <dgm:cxn modelId="{F525814D-25B1-4F7B-B46A-74F1B482F4B9}" srcId="{A4EA4521-B831-4324-A671-9E461F6A9E41}" destId="{C2B90C5B-7B3B-4771-A113-AF739F2923F8}" srcOrd="3" destOrd="0" parTransId="{CB9408D5-C5AB-41A7-B807-ADAC44D3A11D}" sibTransId="{3846A3A7-81A4-4EF4-978F-4878EEF2A33B}"/>
    <dgm:cxn modelId="{95032853-DE82-4D96-B454-45E578261D8F}" srcId="{A4EA4521-B831-4324-A671-9E461F6A9E41}" destId="{77C153BE-E4C0-4963-8FE5-045FCC748028}" srcOrd="6" destOrd="0" parTransId="{3921BA81-5782-48ED-A3FB-BBF559300F67}" sibTransId="{9CAC58DD-6B94-4DE0-8468-6ED3C94CF01C}"/>
    <dgm:cxn modelId="{0986A95F-2889-4895-BA51-9F64DF891E44}" type="presOf" srcId="{F58F486C-C3DF-45BC-81D2-3EF6C236D352}" destId="{E27D7FA0-0225-4CF9-9A1F-F813A96059E3}" srcOrd="0" destOrd="0" presId="urn:microsoft.com/office/officeart/2005/8/layout/default"/>
    <dgm:cxn modelId="{D18BE783-AEB7-4D25-8B05-E1EA5D2A0A80}" type="presOf" srcId="{A4EA4521-B831-4324-A671-9E461F6A9E41}" destId="{3719465D-3A3E-41CF-8DE6-46002029FC7D}" srcOrd="0" destOrd="0" presId="urn:microsoft.com/office/officeart/2005/8/layout/default"/>
    <dgm:cxn modelId="{A8AD2389-CC42-49A6-BE38-3D0CCBB92813}" srcId="{A4EA4521-B831-4324-A671-9E461F6A9E41}" destId="{F58F486C-C3DF-45BC-81D2-3EF6C236D352}" srcOrd="4" destOrd="0" parTransId="{D3B3184A-3E68-47BC-ADE3-3CFEB552E3D3}" sibTransId="{F0BEF75E-FB58-49E5-9F76-C2C94793BFFA}"/>
    <dgm:cxn modelId="{E19B8490-B7DF-43CC-AAE3-40CA4FDEB543}" srcId="{A4EA4521-B831-4324-A671-9E461F6A9E41}" destId="{D81B3A19-5E37-4DDC-984A-9C57DF886CC7}" srcOrd="2" destOrd="0" parTransId="{2B60418D-0BC7-453F-9855-0D4B00CC84D9}" sibTransId="{BF7CA72C-0A25-4D1F-8CE4-E186787DF79E}"/>
    <dgm:cxn modelId="{8D116DBE-1511-41C7-88A6-3E21B914DA83}" srcId="{A4EA4521-B831-4324-A671-9E461F6A9E41}" destId="{A49BD358-55D3-484E-975A-CB9AE8D21A92}" srcOrd="5" destOrd="0" parTransId="{1F5ECD37-0DB6-44DF-8528-BB713A4BCCFD}" sibTransId="{45FCD880-151A-4D7F-BD32-6A986E4C4D8F}"/>
    <dgm:cxn modelId="{93EDA9E2-C151-4C2E-9E86-620CB9DAB4D8}" type="presOf" srcId="{C8A75473-A4F5-446B-B7D9-844383663B19}" destId="{0FD2639E-ACB6-4253-BEF2-2A255A4251EC}" srcOrd="0" destOrd="0" presId="urn:microsoft.com/office/officeart/2005/8/layout/default"/>
    <dgm:cxn modelId="{12A176E7-AF3C-41D1-B509-23365BFD2764}" type="presOf" srcId="{C2B90C5B-7B3B-4771-A113-AF739F2923F8}" destId="{5B373019-2056-4735-A83A-BAAE8A8D2EFD}" srcOrd="0" destOrd="0" presId="urn:microsoft.com/office/officeart/2005/8/layout/default"/>
    <dgm:cxn modelId="{BBA12FFF-101C-4F35-B4BB-CF742C6279A6}" type="presOf" srcId="{A49BD358-55D3-484E-975A-CB9AE8D21A92}" destId="{3F643DBD-999D-468B-9053-4576AB9C9F01}" srcOrd="0" destOrd="0" presId="urn:microsoft.com/office/officeart/2005/8/layout/default"/>
    <dgm:cxn modelId="{5A48B9A4-7DAB-4F19-AF15-FCF4BBC3219C}" type="presParOf" srcId="{3719465D-3A3E-41CF-8DE6-46002029FC7D}" destId="{0FD2639E-ACB6-4253-BEF2-2A255A4251EC}" srcOrd="0" destOrd="0" presId="urn:microsoft.com/office/officeart/2005/8/layout/default"/>
    <dgm:cxn modelId="{DE64FF2D-B190-4A0D-A678-5D1F9A168FF7}" type="presParOf" srcId="{3719465D-3A3E-41CF-8DE6-46002029FC7D}" destId="{FB6C0AF2-C55A-4370-AA2B-F5995DF94286}" srcOrd="1" destOrd="0" presId="urn:microsoft.com/office/officeart/2005/8/layout/default"/>
    <dgm:cxn modelId="{91FEC0E8-D428-462B-9CE9-8616C2CBBB0F}" type="presParOf" srcId="{3719465D-3A3E-41CF-8DE6-46002029FC7D}" destId="{ECE20F7B-E4A1-45CF-8D6F-D56F3BA2C723}" srcOrd="2" destOrd="0" presId="urn:microsoft.com/office/officeart/2005/8/layout/default"/>
    <dgm:cxn modelId="{0989C9F0-538E-4CD2-B67A-10DBA87D29B2}" type="presParOf" srcId="{3719465D-3A3E-41CF-8DE6-46002029FC7D}" destId="{ABA80B2F-2DF4-41A3-9191-BFF730473657}" srcOrd="3" destOrd="0" presId="urn:microsoft.com/office/officeart/2005/8/layout/default"/>
    <dgm:cxn modelId="{2BA6F8C5-1131-49FA-B5B7-6E0C4ED038F5}" type="presParOf" srcId="{3719465D-3A3E-41CF-8DE6-46002029FC7D}" destId="{47CBE49C-3970-4E26-B293-DF56D8C130F1}" srcOrd="4" destOrd="0" presId="urn:microsoft.com/office/officeart/2005/8/layout/default"/>
    <dgm:cxn modelId="{4E9B93FE-C4D5-4EE2-BDAB-9278E53F289B}" type="presParOf" srcId="{3719465D-3A3E-41CF-8DE6-46002029FC7D}" destId="{78EDF804-B3FA-4B80-875F-A659325A151E}" srcOrd="5" destOrd="0" presId="urn:microsoft.com/office/officeart/2005/8/layout/default"/>
    <dgm:cxn modelId="{64344929-BA80-475B-943E-91A1863FD136}" type="presParOf" srcId="{3719465D-3A3E-41CF-8DE6-46002029FC7D}" destId="{5B373019-2056-4735-A83A-BAAE8A8D2EFD}" srcOrd="6" destOrd="0" presId="urn:microsoft.com/office/officeart/2005/8/layout/default"/>
    <dgm:cxn modelId="{1B4CF5BA-27FD-48A0-AECC-AA5CFB5D3205}" type="presParOf" srcId="{3719465D-3A3E-41CF-8DE6-46002029FC7D}" destId="{CD330827-A277-4251-B75E-A8D9FECC6819}" srcOrd="7" destOrd="0" presId="urn:microsoft.com/office/officeart/2005/8/layout/default"/>
    <dgm:cxn modelId="{66FF9112-EC63-487B-9263-67AE666AA80A}" type="presParOf" srcId="{3719465D-3A3E-41CF-8DE6-46002029FC7D}" destId="{E27D7FA0-0225-4CF9-9A1F-F813A96059E3}" srcOrd="8" destOrd="0" presId="urn:microsoft.com/office/officeart/2005/8/layout/default"/>
    <dgm:cxn modelId="{D5A7E9B5-8CB1-413E-AE51-B0B79DF1CAAA}" type="presParOf" srcId="{3719465D-3A3E-41CF-8DE6-46002029FC7D}" destId="{FBA84659-478A-4A8B-BE09-6A7BE0912559}" srcOrd="9" destOrd="0" presId="urn:microsoft.com/office/officeart/2005/8/layout/default"/>
    <dgm:cxn modelId="{48DEAEF1-48A9-4D4C-9F24-7F4D6E950259}" type="presParOf" srcId="{3719465D-3A3E-41CF-8DE6-46002029FC7D}" destId="{3F643DBD-999D-468B-9053-4576AB9C9F01}" srcOrd="10" destOrd="0" presId="urn:microsoft.com/office/officeart/2005/8/layout/default"/>
    <dgm:cxn modelId="{27F2DC50-A34F-49EB-A936-A56D6EB641F9}" type="presParOf" srcId="{3719465D-3A3E-41CF-8DE6-46002029FC7D}" destId="{B2776395-D38B-44BD-BB77-3CAEBB35E7C1}" srcOrd="11" destOrd="0" presId="urn:microsoft.com/office/officeart/2005/8/layout/default"/>
    <dgm:cxn modelId="{37861B6F-155E-47EF-9B1D-D2B3F0FFE469}" type="presParOf" srcId="{3719465D-3A3E-41CF-8DE6-46002029FC7D}" destId="{60DAC181-BA54-40F8-BDB1-B3450C67C38B}"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E3C9E4-2A26-41FB-AD43-BBB9BC872593}" type="doc">
      <dgm:prSet loTypeId="urn:microsoft.com/office/officeart/2005/8/layout/vList3#1" loCatId="list" qsTypeId="urn:microsoft.com/office/officeart/2005/8/quickstyle/simple1" qsCatId="simple" csTypeId="urn:microsoft.com/office/officeart/2005/8/colors/accent1_2" csCatId="accent1" phldr="1"/>
      <dgm:spPr/>
    </dgm:pt>
    <dgm:pt modelId="{2363ED3A-AEAA-4AB7-8042-52CF64A0AC25}">
      <dgm:prSet phldrT="[Text]" custT="1"/>
      <dgm:spPr>
        <a:solidFill>
          <a:srgbClr val="009639"/>
        </a:solidFill>
      </dgm:spPr>
      <dgm:t>
        <a:bodyPr/>
        <a:lstStyle/>
        <a:p>
          <a:r>
            <a:rPr lang="en-GB" sz="2000"/>
            <a:t>Twice as often</a:t>
          </a:r>
        </a:p>
      </dgm:t>
    </dgm:pt>
    <dgm:pt modelId="{FCBA5587-F96F-4D76-946C-A00B2E4591EF}" type="parTrans" cxnId="{109D3E6A-0B32-4C32-882D-3ED40C250FCC}">
      <dgm:prSet/>
      <dgm:spPr/>
      <dgm:t>
        <a:bodyPr/>
        <a:lstStyle/>
        <a:p>
          <a:endParaRPr lang="en-GB"/>
        </a:p>
      </dgm:t>
    </dgm:pt>
    <dgm:pt modelId="{C4988435-1ADD-45A6-A293-5935E9F2BF1C}" type="sibTrans" cxnId="{109D3E6A-0B32-4C32-882D-3ED40C250FCC}">
      <dgm:prSet/>
      <dgm:spPr/>
      <dgm:t>
        <a:bodyPr/>
        <a:lstStyle/>
        <a:p>
          <a:endParaRPr lang="en-GB"/>
        </a:p>
      </dgm:t>
    </dgm:pt>
    <dgm:pt modelId="{C65B1BDD-0643-457A-BB1F-4B9A05A40C2F}">
      <dgm:prSet phldrT="[Text]" custT="1"/>
      <dgm:spPr/>
      <dgm:t>
        <a:bodyPr/>
        <a:lstStyle/>
        <a:p>
          <a:r>
            <a:rPr lang="en-GB" sz="2000"/>
            <a:t>3 days/40% longer</a:t>
          </a:r>
        </a:p>
      </dgm:t>
    </dgm:pt>
    <dgm:pt modelId="{94EF17F2-D838-4F6B-AF27-0B4BE6EDD1A0}" type="parTrans" cxnId="{FDF87FCB-9545-4EA2-B9D1-8C1570E4D028}">
      <dgm:prSet/>
      <dgm:spPr/>
      <dgm:t>
        <a:bodyPr/>
        <a:lstStyle/>
        <a:p>
          <a:endParaRPr lang="en-GB"/>
        </a:p>
      </dgm:t>
    </dgm:pt>
    <dgm:pt modelId="{D0086DAA-D74B-4684-8445-4EC7E9BF447C}" type="sibTrans" cxnId="{FDF87FCB-9545-4EA2-B9D1-8C1570E4D028}">
      <dgm:prSet/>
      <dgm:spPr/>
      <dgm:t>
        <a:bodyPr/>
        <a:lstStyle/>
        <a:p>
          <a:endParaRPr lang="en-GB"/>
        </a:p>
      </dgm:t>
    </dgm:pt>
    <dgm:pt modelId="{C08675CB-A721-49B3-B7C5-CCECD8CCB4F7}">
      <dgm:prSet phldrT="[Text]" custT="1"/>
      <dgm:spPr>
        <a:solidFill>
          <a:srgbClr val="FFC000"/>
        </a:solidFill>
      </dgm:spPr>
      <dgm:t>
        <a:bodyPr/>
        <a:lstStyle/>
        <a:p>
          <a:endParaRPr lang="en-GB" sz="2000"/>
        </a:p>
        <a:p>
          <a:r>
            <a:rPr lang="en-GB" sz="2000"/>
            <a:t>Poor healing</a:t>
          </a:r>
        </a:p>
        <a:p>
          <a:endParaRPr lang="en-GB" sz="2400"/>
        </a:p>
      </dgm:t>
    </dgm:pt>
    <dgm:pt modelId="{E931D137-B0A4-4266-ACAF-5F2FF5E22C6E}" type="parTrans" cxnId="{E5498E54-4263-4140-BF38-AE6757C89488}">
      <dgm:prSet/>
      <dgm:spPr/>
      <dgm:t>
        <a:bodyPr/>
        <a:lstStyle/>
        <a:p>
          <a:endParaRPr lang="en-GB"/>
        </a:p>
      </dgm:t>
    </dgm:pt>
    <dgm:pt modelId="{6B90B447-ED07-47E6-BF44-355C4504455B}" type="sibTrans" cxnId="{E5498E54-4263-4140-BF38-AE6757C89488}">
      <dgm:prSet/>
      <dgm:spPr/>
      <dgm:t>
        <a:bodyPr/>
        <a:lstStyle/>
        <a:p>
          <a:endParaRPr lang="en-GB"/>
        </a:p>
      </dgm:t>
    </dgm:pt>
    <dgm:pt modelId="{3E9C78E1-5343-4F9D-8D02-6A0CD942D3A0}" type="pres">
      <dgm:prSet presAssocID="{2EE3C9E4-2A26-41FB-AD43-BBB9BC872593}" presName="linearFlow" presStyleCnt="0">
        <dgm:presLayoutVars>
          <dgm:dir/>
          <dgm:resizeHandles val="exact"/>
        </dgm:presLayoutVars>
      </dgm:prSet>
      <dgm:spPr/>
    </dgm:pt>
    <dgm:pt modelId="{B74D72F9-2B54-4716-BA26-14B136050A6D}" type="pres">
      <dgm:prSet presAssocID="{2363ED3A-AEAA-4AB7-8042-52CF64A0AC25}" presName="composite" presStyleCnt="0"/>
      <dgm:spPr/>
    </dgm:pt>
    <dgm:pt modelId="{C1E0F124-5270-4774-8B9D-BB6A7CE03005}" type="pres">
      <dgm:prSet presAssocID="{2363ED3A-AEAA-4AB7-8042-52CF64A0AC25}" presName="imgShp" presStyleLbl="fgImgPlace1" presStyleIdx="0" presStyleCnt="3" custScaleX="133306" custScaleY="133306" custLinFactNeighborX="-24466" custLinFactNeighborY="-446"/>
      <dgm:spPr>
        <a:blipFill rotWithShape="0">
          <a:blip xmlns:r="http://schemas.openxmlformats.org/officeDocument/2006/relationships" r:embed="rId1"/>
          <a:stretch>
            <a:fillRect/>
          </a:stretch>
        </a:blipFill>
      </dgm:spPr>
    </dgm:pt>
    <dgm:pt modelId="{CC73F37B-7969-42FF-BC3A-642900A20BBF}" type="pres">
      <dgm:prSet presAssocID="{2363ED3A-AEAA-4AB7-8042-52CF64A0AC25}" presName="txShp" presStyleLbl="node1" presStyleIdx="0" presStyleCnt="3">
        <dgm:presLayoutVars>
          <dgm:bulletEnabled val="1"/>
        </dgm:presLayoutVars>
      </dgm:prSet>
      <dgm:spPr/>
    </dgm:pt>
    <dgm:pt modelId="{D6AB76DA-30D2-46B4-8C0E-E35F2E898A01}" type="pres">
      <dgm:prSet presAssocID="{C4988435-1ADD-45A6-A293-5935E9F2BF1C}" presName="spacing" presStyleCnt="0"/>
      <dgm:spPr/>
    </dgm:pt>
    <dgm:pt modelId="{ED811F61-9331-45A7-85AB-D3B32E893135}" type="pres">
      <dgm:prSet presAssocID="{C65B1BDD-0643-457A-BB1F-4B9A05A40C2F}" presName="composite" presStyleCnt="0"/>
      <dgm:spPr/>
    </dgm:pt>
    <dgm:pt modelId="{4C2A154F-437F-44FC-8C33-0848D93C2777}" type="pres">
      <dgm:prSet presAssocID="{C65B1BDD-0643-457A-BB1F-4B9A05A40C2F}" presName="imgShp" presStyleLbl="fgImgPlace1" presStyleIdx="1" presStyleCnt="3" custScaleX="133306" custScaleY="133306" custLinFactNeighborX="-21236" custLinFactNeighborY="-24332"/>
      <dgm:spPr>
        <a:blipFill rotWithShape="0">
          <a:blip xmlns:r="http://schemas.openxmlformats.org/officeDocument/2006/relationships" r:embed="rId2"/>
          <a:stretch>
            <a:fillRect/>
          </a:stretch>
        </a:blipFill>
        <a:ln>
          <a:solidFill>
            <a:schemeClr val="bg1"/>
          </a:solidFill>
        </a:ln>
      </dgm:spPr>
    </dgm:pt>
    <dgm:pt modelId="{DE4DC043-3315-4FB6-9DE6-9A3B853CE3C9}" type="pres">
      <dgm:prSet presAssocID="{C65B1BDD-0643-457A-BB1F-4B9A05A40C2F}" presName="txShp" presStyleLbl="node1" presStyleIdx="1" presStyleCnt="3" custLinFactNeighborX="-791" custLinFactNeighborY="-19422">
        <dgm:presLayoutVars>
          <dgm:bulletEnabled val="1"/>
        </dgm:presLayoutVars>
      </dgm:prSet>
      <dgm:spPr/>
    </dgm:pt>
    <dgm:pt modelId="{01ACE407-C10E-474B-8F7D-9EC4B1F9F260}" type="pres">
      <dgm:prSet presAssocID="{D0086DAA-D74B-4684-8445-4EC7E9BF447C}" presName="spacing" presStyleCnt="0"/>
      <dgm:spPr/>
    </dgm:pt>
    <dgm:pt modelId="{4A491288-CD54-4A90-8B00-61E73C5CB446}" type="pres">
      <dgm:prSet presAssocID="{C08675CB-A721-49B3-B7C5-CCECD8CCB4F7}" presName="composite" presStyleCnt="0"/>
      <dgm:spPr/>
    </dgm:pt>
    <dgm:pt modelId="{0B4E2648-B699-477F-92E9-76EC5CA9898A}" type="pres">
      <dgm:prSet presAssocID="{C08675CB-A721-49B3-B7C5-CCECD8CCB4F7}" presName="imgShp" presStyleLbl="fgImgPlace1" presStyleIdx="2" presStyleCnt="3" custScaleX="133306" custScaleY="133306" custLinFactNeighborX="-22830" custLinFactNeighborY="-14761"/>
      <dgm:spPr>
        <a:blipFill rotWithShape="0">
          <a:blip xmlns:r="http://schemas.openxmlformats.org/officeDocument/2006/relationships" r:embed="rId3"/>
          <a:stretch>
            <a:fillRect/>
          </a:stretch>
        </a:blipFill>
      </dgm:spPr>
    </dgm:pt>
    <dgm:pt modelId="{7462ED76-1F79-4740-B204-1CEDC1F31337}" type="pres">
      <dgm:prSet presAssocID="{C08675CB-A721-49B3-B7C5-CCECD8CCB4F7}" presName="txShp" presStyleLbl="node1" presStyleIdx="2" presStyleCnt="3" custLinFactNeighborX="-428" custLinFactNeighborY="-14773">
        <dgm:presLayoutVars>
          <dgm:bulletEnabled val="1"/>
        </dgm:presLayoutVars>
      </dgm:prSet>
      <dgm:spPr/>
    </dgm:pt>
  </dgm:ptLst>
  <dgm:cxnLst>
    <dgm:cxn modelId="{4869D62D-CA10-43A9-8663-14735227E3D0}" type="presOf" srcId="{2EE3C9E4-2A26-41FB-AD43-BBB9BC872593}" destId="{3E9C78E1-5343-4F9D-8D02-6A0CD942D3A0}" srcOrd="0" destOrd="0" presId="urn:microsoft.com/office/officeart/2005/8/layout/vList3#1"/>
    <dgm:cxn modelId="{E5498E54-4263-4140-BF38-AE6757C89488}" srcId="{2EE3C9E4-2A26-41FB-AD43-BBB9BC872593}" destId="{C08675CB-A721-49B3-B7C5-CCECD8CCB4F7}" srcOrd="2" destOrd="0" parTransId="{E931D137-B0A4-4266-ACAF-5F2FF5E22C6E}" sibTransId="{6B90B447-ED07-47E6-BF44-355C4504455B}"/>
    <dgm:cxn modelId="{DBF31863-DC02-4E45-8624-45EC7213B38B}" type="presOf" srcId="{2363ED3A-AEAA-4AB7-8042-52CF64A0AC25}" destId="{CC73F37B-7969-42FF-BC3A-642900A20BBF}" srcOrd="0" destOrd="0" presId="urn:microsoft.com/office/officeart/2005/8/layout/vList3#1"/>
    <dgm:cxn modelId="{109D3E6A-0B32-4C32-882D-3ED40C250FCC}" srcId="{2EE3C9E4-2A26-41FB-AD43-BBB9BC872593}" destId="{2363ED3A-AEAA-4AB7-8042-52CF64A0AC25}" srcOrd="0" destOrd="0" parTransId="{FCBA5587-F96F-4D76-946C-A00B2E4591EF}" sibTransId="{C4988435-1ADD-45A6-A293-5935E9F2BF1C}"/>
    <dgm:cxn modelId="{69D73C8C-27D2-4F35-B5A4-32A2EE728836}" type="presOf" srcId="{C08675CB-A721-49B3-B7C5-CCECD8CCB4F7}" destId="{7462ED76-1F79-4740-B204-1CEDC1F31337}" srcOrd="0" destOrd="0" presId="urn:microsoft.com/office/officeart/2005/8/layout/vList3#1"/>
    <dgm:cxn modelId="{57000F96-3B22-4662-BE03-6798F7DDC000}" type="presOf" srcId="{C65B1BDD-0643-457A-BB1F-4B9A05A40C2F}" destId="{DE4DC043-3315-4FB6-9DE6-9A3B853CE3C9}" srcOrd="0" destOrd="0" presId="urn:microsoft.com/office/officeart/2005/8/layout/vList3#1"/>
    <dgm:cxn modelId="{FDF87FCB-9545-4EA2-B9D1-8C1570E4D028}" srcId="{2EE3C9E4-2A26-41FB-AD43-BBB9BC872593}" destId="{C65B1BDD-0643-457A-BB1F-4B9A05A40C2F}" srcOrd="1" destOrd="0" parTransId="{94EF17F2-D838-4F6B-AF27-0B4BE6EDD1A0}" sibTransId="{D0086DAA-D74B-4684-8445-4EC7E9BF447C}"/>
    <dgm:cxn modelId="{B87A04C8-F709-4182-9FC7-9EBAD0BC1D4D}" type="presParOf" srcId="{3E9C78E1-5343-4F9D-8D02-6A0CD942D3A0}" destId="{B74D72F9-2B54-4716-BA26-14B136050A6D}" srcOrd="0" destOrd="0" presId="urn:microsoft.com/office/officeart/2005/8/layout/vList3#1"/>
    <dgm:cxn modelId="{1AC2BE71-FF74-4CC6-AEE2-37B5AA7EE338}" type="presParOf" srcId="{B74D72F9-2B54-4716-BA26-14B136050A6D}" destId="{C1E0F124-5270-4774-8B9D-BB6A7CE03005}" srcOrd="0" destOrd="0" presId="urn:microsoft.com/office/officeart/2005/8/layout/vList3#1"/>
    <dgm:cxn modelId="{4807E9A2-30FF-48FE-9421-642F1DBDBD51}" type="presParOf" srcId="{B74D72F9-2B54-4716-BA26-14B136050A6D}" destId="{CC73F37B-7969-42FF-BC3A-642900A20BBF}" srcOrd="1" destOrd="0" presId="urn:microsoft.com/office/officeart/2005/8/layout/vList3#1"/>
    <dgm:cxn modelId="{77063EC7-857E-4805-ABBC-202F7EEE7DD5}" type="presParOf" srcId="{3E9C78E1-5343-4F9D-8D02-6A0CD942D3A0}" destId="{D6AB76DA-30D2-46B4-8C0E-E35F2E898A01}" srcOrd="1" destOrd="0" presId="urn:microsoft.com/office/officeart/2005/8/layout/vList3#1"/>
    <dgm:cxn modelId="{D8D8CB3F-1C95-4471-B6C0-2D7718B80288}" type="presParOf" srcId="{3E9C78E1-5343-4F9D-8D02-6A0CD942D3A0}" destId="{ED811F61-9331-45A7-85AB-D3B32E893135}" srcOrd="2" destOrd="0" presId="urn:microsoft.com/office/officeart/2005/8/layout/vList3#1"/>
    <dgm:cxn modelId="{2DDFF8E0-C1A7-4F7D-9DEA-192FA3B7CC20}" type="presParOf" srcId="{ED811F61-9331-45A7-85AB-D3B32E893135}" destId="{4C2A154F-437F-44FC-8C33-0848D93C2777}" srcOrd="0" destOrd="0" presId="urn:microsoft.com/office/officeart/2005/8/layout/vList3#1"/>
    <dgm:cxn modelId="{7CA0A4C3-756D-4B03-B5A0-536525A60277}" type="presParOf" srcId="{ED811F61-9331-45A7-85AB-D3B32E893135}" destId="{DE4DC043-3315-4FB6-9DE6-9A3B853CE3C9}" srcOrd="1" destOrd="0" presId="urn:microsoft.com/office/officeart/2005/8/layout/vList3#1"/>
    <dgm:cxn modelId="{3EF1D9A4-E5B6-45FC-9C24-CA5446DA4A57}" type="presParOf" srcId="{3E9C78E1-5343-4F9D-8D02-6A0CD942D3A0}" destId="{01ACE407-C10E-474B-8F7D-9EC4B1F9F260}" srcOrd="3" destOrd="0" presId="urn:microsoft.com/office/officeart/2005/8/layout/vList3#1"/>
    <dgm:cxn modelId="{A1AE5434-8EB7-4B56-9690-83760F648441}" type="presParOf" srcId="{3E9C78E1-5343-4F9D-8D02-6A0CD942D3A0}" destId="{4A491288-CD54-4A90-8B00-61E73C5CB446}" srcOrd="4" destOrd="0" presId="urn:microsoft.com/office/officeart/2005/8/layout/vList3#1"/>
    <dgm:cxn modelId="{41E5CBEE-3FEE-4E4E-A5C2-D4E68462AD4F}" type="presParOf" srcId="{4A491288-CD54-4A90-8B00-61E73C5CB446}" destId="{0B4E2648-B699-477F-92E9-76EC5CA9898A}" srcOrd="0" destOrd="0" presId="urn:microsoft.com/office/officeart/2005/8/layout/vList3#1"/>
    <dgm:cxn modelId="{DE7AB2EA-9DCA-416C-B76F-885843E8E08C}" type="presParOf" srcId="{4A491288-CD54-4A90-8B00-61E73C5CB446}" destId="{7462ED76-1F79-4740-B204-1CEDC1F31337}"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BDE264-81EC-4186-9FBF-EFAED86C8398}" type="doc">
      <dgm:prSet loTypeId="urn:microsoft.com/office/officeart/2005/8/layout/vList3#2" loCatId="list" qsTypeId="urn:microsoft.com/office/officeart/2005/8/quickstyle/simple1" qsCatId="simple" csTypeId="urn:microsoft.com/office/officeart/2005/8/colors/accent1_2" csCatId="accent1" phldr="1"/>
      <dgm:spPr/>
    </dgm:pt>
    <dgm:pt modelId="{CCF4E3F3-9555-4051-8548-B48257517C79}">
      <dgm:prSet phldrT="[Text]"/>
      <dgm:spPr>
        <a:solidFill>
          <a:srgbClr val="009639"/>
        </a:solidFill>
      </dgm:spPr>
      <dgm:t>
        <a:bodyPr/>
        <a:lstStyle/>
        <a:p>
          <a:r>
            <a:rPr lang="en-GB"/>
            <a:t>More falls/poor mobilisation</a:t>
          </a:r>
        </a:p>
      </dgm:t>
    </dgm:pt>
    <dgm:pt modelId="{602581BC-8CF8-49F0-92D6-F270C3F9CE69}" type="parTrans" cxnId="{70285E3B-E9C6-4DED-9318-7C2C7BAE6CEB}">
      <dgm:prSet/>
      <dgm:spPr/>
      <dgm:t>
        <a:bodyPr/>
        <a:lstStyle/>
        <a:p>
          <a:endParaRPr lang="en-GB"/>
        </a:p>
      </dgm:t>
    </dgm:pt>
    <dgm:pt modelId="{8F73B97D-31E3-461F-8A66-4C56A66C7FBE}" type="sibTrans" cxnId="{70285E3B-E9C6-4DED-9318-7C2C7BAE6CEB}">
      <dgm:prSet/>
      <dgm:spPr/>
      <dgm:t>
        <a:bodyPr/>
        <a:lstStyle/>
        <a:p>
          <a:endParaRPr lang="en-GB"/>
        </a:p>
      </dgm:t>
    </dgm:pt>
    <dgm:pt modelId="{75327B9E-8E40-4DD2-A4E2-6AE98C1D483E}">
      <dgm:prSet phldrT="[Text]"/>
      <dgm:spPr/>
      <dgm:t>
        <a:bodyPr/>
        <a:lstStyle/>
        <a:p>
          <a:r>
            <a:rPr lang="en-GB"/>
            <a:t>More prescriptions</a:t>
          </a:r>
        </a:p>
      </dgm:t>
    </dgm:pt>
    <dgm:pt modelId="{FD40B230-3547-42D5-9D78-803650EF8BA5}" type="parTrans" cxnId="{04004EBA-C433-467F-8F9B-B2DC47E3542E}">
      <dgm:prSet/>
      <dgm:spPr/>
      <dgm:t>
        <a:bodyPr/>
        <a:lstStyle/>
        <a:p>
          <a:endParaRPr lang="en-GB"/>
        </a:p>
      </dgm:t>
    </dgm:pt>
    <dgm:pt modelId="{7BB5FA47-6D73-4B15-BE7F-D0F01429822E}" type="sibTrans" cxnId="{04004EBA-C433-467F-8F9B-B2DC47E3542E}">
      <dgm:prSet/>
      <dgm:spPr/>
      <dgm:t>
        <a:bodyPr/>
        <a:lstStyle/>
        <a:p>
          <a:endParaRPr lang="en-GB"/>
        </a:p>
      </dgm:t>
    </dgm:pt>
    <dgm:pt modelId="{4A1DD908-11EF-4F2F-8AFC-545220440527}">
      <dgm:prSet phldrT="[Text]"/>
      <dgm:spPr>
        <a:solidFill>
          <a:srgbClr val="F2A900"/>
        </a:solidFill>
      </dgm:spPr>
      <dgm:t>
        <a:bodyPr/>
        <a:lstStyle/>
        <a:p>
          <a:r>
            <a:rPr lang="en-GB"/>
            <a:t>Poor immunity- effects can be seen within a few days</a:t>
          </a:r>
        </a:p>
      </dgm:t>
    </dgm:pt>
    <dgm:pt modelId="{53ADCA25-9CE3-4D2F-9D65-B0FFE503F337}" type="parTrans" cxnId="{D3214D23-56BD-497B-98E5-E055C5C523E8}">
      <dgm:prSet/>
      <dgm:spPr/>
      <dgm:t>
        <a:bodyPr/>
        <a:lstStyle/>
        <a:p>
          <a:endParaRPr lang="en-GB"/>
        </a:p>
      </dgm:t>
    </dgm:pt>
    <dgm:pt modelId="{53847312-B654-4785-89F9-E7E0508430E3}" type="sibTrans" cxnId="{D3214D23-56BD-497B-98E5-E055C5C523E8}">
      <dgm:prSet/>
      <dgm:spPr/>
      <dgm:t>
        <a:bodyPr/>
        <a:lstStyle/>
        <a:p>
          <a:endParaRPr lang="en-GB"/>
        </a:p>
      </dgm:t>
    </dgm:pt>
    <dgm:pt modelId="{0FA0536D-5F14-456B-A70C-761DC4388CCE}" type="pres">
      <dgm:prSet presAssocID="{86BDE264-81EC-4186-9FBF-EFAED86C8398}" presName="linearFlow" presStyleCnt="0">
        <dgm:presLayoutVars>
          <dgm:dir/>
          <dgm:resizeHandles val="exact"/>
        </dgm:presLayoutVars>
      </dgm:prSet>
      <dgm:spPr/>
    </dgm:pt>
    <dgm:pt modelId="{8DD90279-F302-4D46-A8AA-B6B65E35A7A2}" type="pres">
      <dgm:prSet presAssocID="{CCF4E3F3-9555-4051-8548-B48257517C79}" presName="composite" presStyleCnt="0"/>
      <dgm:spPr/>
    </dgm:pt>
    <dgm:pt modelId="{905A0DF3-84B3-4976-8674-8D73971619FA}" type="pres">
      <dgm:prSet presAssocID="{CCF4E3F3-9555-4051-8548-B48257517C79}" presName="imgShp" presStyleLbl="fgImgPlace1" presStyleIdx="0" presStyleCnt="3" custScaleX="134976" custScaleY="134976" custLinFactNeighborY="7389"/>
      <dgm:spPr>
        <a:blipFill rotWithShape="0">
          <a:blip xmlns:r="http://schemas.openxmlformats.org/officeDocument/2006/relationships" r:embed="rId1"/>
          <a:stretch>
            <a:fillRect/>
          </a:stretch>
        </a:blipFill>
      </dgm:spPr>
    </dgm:pt>
    <dgm:pt modelId="{783DB4ED-6B5D-40D8-AA2A-9C435E7C3995}" type="pres">
      <dgm:prSet presAssocID="{CCF4E3F3-9555-4051-8548-B48257517C79}" presName="txShp" presStyleLbl="node1" presStyleIdx="0" presStyleCnt="3">
        <dgm:presLayoutVars>
          <dgm:bulletEnabled val="1"/>
        </dgm:presLayoutVars>
      </dgm:prSet>
      <dgm:spPr/>
    </dgm:pt>
    <dgm:pt modelId="{6718984D-643E-465C-9BEA-14DAAB8007AE}" type="pres">
      <dgm:prSet presAssocID="{8F73B97D-31E3-461F-8A66-4C56A66C7FBE}" presName="spacing" presStyleCnt="0"/>
      <dgm:spPr/>
    </dgm:pt>
    <dgm:pt modelId="{BF0E5A92-D13D-47A0-AC60-C2BEB6DA2DA7}" type="pres">
      <dgm:prSet presAssocID="{75327B9E-8E40-4DD2-A4E2-6AE98C1D483E}" presName="composite" presStyleCnt="0"/>
      <dgm:spPr/>
    </dgm:pt>
    <dgm:pt modelId="{F99F5A3C-2529-4E2E-B0E1-BD3C8D8A98F5}" type="pres">
      <dgm:prSet presAssocID="{75327B9E-8E40-4DD2-A4E2-6AE98C1D483E}" presName="imgShp" presStyleLbl="fgImgPlace1" presStyleIdx="1" presStyleCnt="3" custScaleX="134976" custScaleY="134976"/>
      <dgm:spPr>
        <a:blipFill rotWithShape="0">
          <a:blip xmlns:r="http://schemas.openxmlformats.org/officeDocument/2006/relationships" r:embed="rId2"/>
          <a:stretch>
            <a:fillRect/>
          </a:stretch>
        </a:blipFill>
      </dgm:spPr>
    </dgm:pt>
    <dgm:pt modelId="{1EA1F299-C90A-4487-9234-4168AB8CAF31}" type="pres">
      <dgm:prSet presAssocID="{75327B9E-8E40-4DD2-A4E2-6AE98C1D483E}" presName="txShp" presStyleLbl="node1" presStyleIdx="1" presStyleCnt="3">
        <dgm:presLayoutVars>
          <dgm:bulletEnabled val="1"/>
        </dgm:presLayoutVars>
      </dgm:prSet>
      <dgm:spPr/>
    </dgm:pt>
    <dgm:pt modelId="{54293B0B-D18C-4589-BDF1-7E3C0E9F0961}" type="pres">
      <dgm:prSet presAssocID="{7BB5FA47-6D73-4B15-BE7F-D0F01429822E}" presName="spacing" presStyleCnt="0"/>
      <dgm:spPr/>
    </dgm:pt>
    <dgm:pt modelId="{F15896EC-9389-4DB4-B890-493DCFC291CB}" type="pres">
      <dgm:prSet presAssocID="{4A1DD908-11EF-4F2F-8AFC-545220440527}" presName="composite" presStyleCnt="0"/>
      <dgm:spPr/>
    </dgm:pt>
    <dgm:pt modelId="{4A6B4B68-AA97-4303-82DF-94D284C3D976}" type="pres">
      <dgm:prSet presAssocID="{4A1DD908-11EF-4F2F-8AFC-545220440527}" presName="imgShp" presStyleLbl="fgImgPlace1" presStyleIdx="2" presStyleCnt="3" custScaleX="134976" custScaleY="134976" custLinFactNeighborY="7389"/>
      <dgm:spPr>
        <a:blipFill rotWithShape="0">
          <a:blip xmlns:r="http://schemas.openxmlformats.org/officeDocument/2006/relationships" r:embed="rId3"/>
          <a:stretch>
            <a:fillRect/>
          </a:stretch>
        </a:blipFill>
      </dgm:spPr>
    </dgm:pt>
    <dgm:pt modelId="{6FDAE275-08E8-45AC-8377-96D0353B23D4}" type="pres">
      <dgm:prSet presAssocID="{4A1DD908-11EF-4F2F-8AFC-545220440527}" presName="txShp" presStyleLbl="node1" presStyleIdx="2" presStyleCnt="3">
        <dgm:presLayoutVars>
          <dgm:bulletEnabled val="1"/>
        </dgm:presLayoutVars>
      </dgm:prSet>
      <dgm:spPr/>
    </dgm:pt>
  </dgm:ptLst>
  <dgm:cxnLst>
    <dgm:cxn modelId="{D3214D23-56BD-497B-98E5-E055C5C523E8}" srcId="{86BDE264-81EC-4186-9FBF-EFAED86C8398}" destId="{4A1DD908-11EF-4F2F-8AFC-545220440527}" srcOrd="2" destOrd="0" parTransId="{53ADCA25-9CE3-4D2F-9D65-B0FFE503F337}" sibTransId="{53847312-B654-4785-89F9-E7E0508430E3}"/>
    <dgm:cxn modelId="{70285E3B-E9C6-4DED-9318-7C2C7BAE6CEB}" srcId="{86BDE264-81EC-4186-9FBF-EFAED86C8398}" destId="{CCF4E3F3-9555-4051-8548-B48257517C79}" srcOrd="0" destOrd="0" parTransId="{602581BC-8CF8-49F0-92D6-F270C3F9CE69}" sibTransId="{8F73B97D-31E3-461F-8A66-4C56A66C7FBE}"/>
    <dgm:cxn modelId="{3991A47B-B219-419D-9363-B21A1A13CD1D}" type="presOf" srcId="{75327B9E-8E40-4DD2-A4E2-6AE98C1D483E}" destId="{1EA1F299-C90A-4487-9234-4168AB8CAF31}" srcOrd="0" destOrd="0" presId="urn:microsoft.com/office/officeart/2005/8/layout/vList3#2"/>
    <dgm:cxn modelId="{DB813085-7EB1-42B9-A8E4-FC63AE712E01}" type="presOf" srcId="{CCF4E3F3-9555-4051-8548-B48257517C79}" destId="{783DB4ED-6B5D-40D8-AA2A-9C435E7C3995}" srcOrd="0" destOrd="0" presId="urn:microsoft.com/office/officeart/2005/8/layout/vList3#2"/>
    <dgm:cxn modelId="{04004EBA-C433-467F-8F9B-B2DC47E3542E}" srcId="{86BDE264-81EC-4186-9FBF-EFAED86C8398}" destId="{75327B9E-8E40-4DD2-A4E2-6AE98C1D483E}" srcOrd="1" destOrd="0" parTransId="{FD40B230-3547-42D5-9D78-803650EF8BA5}" sibTransId="{7BB5FA47-6D73-4B15-BE7F-D0F01429822E}"/>
    <dgm:cxn modelId="{63F5EDDC-6A7A-41FB-9538-13A10F05FDA5}" type="presOf" srcId="{86BDE264-81EC-4186-9FBF-EFAED86C8398}" destId="{0FA0536D-5F14-456B-A70C-761DC4388CCE}" srcOrd="0" destOrd="0" presId="urn:microsoft.com/office/officeart/2005/8/layout/vList3#2"/>
    <dgm:cxn modelId="{E97303F2-6C93-4B2F-AB76-B9AC6FE3E103}" type="presOf" srcId="{4A1DD908-11EF-4F2F-8AFC-545220440527}" destId="{6FDAE275-08E8-45AC-8377-96D0353B23D4}" srcOrd="0" destOrd="0" presId="urn:microsoft.com/office/officeart/2005/8/layout/vList3#2"/>
    <dgm:cxn modelId="{CB5607F7-965C-46C5-A62E-1CB7B1B4FAFD}" type="presParOf" srcId="{0FA0536D-5F14-456B-A70C-761DC4388CCE}" destId="{8DD90279-F302-4D46-A8AA-B6B65E35A7A2}" srcOrd="0" destOrd="0" presId="urn:microsoft.com/office/officeart/2005/8/layout/vList3#2"/>
    <dgm:cxn modelId="{B9E18BD1-DE6F-42FE-8BF6-436C4EBC4287}" type="presParOf" srcId="{8DD90279-F302-4D46-A8AA-B6B65E35A7A2}" destId="{905A0DF3-84B3-4976-8674-8D73971619FA}" srcOrd="0" destOrd="0" presId="urn:microsoft.com/office/officeart/2005/8/layout/vList3#2"/>
    <dgm:cxn modelId="{700385C1-128F-41DB-8F11-34AC63E0C782}" type="presParOf" srcId="{8DD90279-F302-4D46-A8AA-B6B65E35A7A2}" destId="{783DB4ED-6B5D-40D8-AA2A-9C435E7C3995}" srcOrd="1" destOrd="0" presId="urn:microsoft.com/office/officeart/2005/8/layout/vList3#2"/>
    <dgm:cxn modelId="{8C2C1B5E-6A5E-440E-AC22-25730AAD0FD8}" type="presParOf" srcId="{0FA0536D-5F14-456B-A70C-761DC4388CCE}" destId="{6718984D-643E-465C-9BEA-14DAAB8007AE}" srcOrd="1" destOrd="0" presId="urn:microsoft.com/office/officeart/2005/8/layout/vList3#2"/>
    <dgm:cxn modelId="{0E16783A-321B-4116-B489-FD558F7BBCBE}" type="presParOf" srcId="{0FA0536D-5F14-456B-A70C-761DC4388CCE}" destId="{BF0E5A92-D13D-47A0-AC60-C2BEB6DA2DA7}" srcOrd="2" destOrd="0" presId="urn:microsoft.com/office/officeart/2005/8/layout/vList3#2"/>
    <dgm:cxn modelId="{452B9399-9790-4947-8677-D1C4A6036F29}" type="presParOf" srcId="{BF0E5A92-D13D-47A0-AC60-C2BEB6DA2DA7}" destId="{F99F5A3C-2529-4E2E-B0E1-BD3C8D8A98F5}" srcOrd="0" destOrd="0" presId="urn:microsoft.com/office/officeart/2005/8/layout/vList3#2"/>
    <dgm:cxn modelId="{2CEB02F7-2E67-4912-9CCF-946E80999F11}" type="presParOf" srcId="{BF0E5A92-D13D-47A0-AC60-C2BEB6DA2DA7}" destId="{1EA1F299-C90A-4487-9234-4168AB8CAF31}" srcOrd="1" destOrd="0" presId="urn:microsoft.com/office/officeart/2005/8/layout/vList3#2"/>
    <dgm:cxn modelId="{1F1DDDE2-675B-4450-88FD-B350EF1F6FEC}" type="presParOf" srcId="{0FA0536D-5F14-456B-A70C-761DC4388CCE}" destId="{54293B0B-D18C-4589-BDF1-7E3C0E9F0961}" srcOrd="3" destOrd="0" presId="urn:microsoft.com/office/officeart/2005/8/layout/vList3#2"/>
    <dgm:cxn modelId="{6B8AD8C2-351F-4A3E-BE3A-AF225F8A6D10}" type="presParOf" srcId="{0FA0536D-5F14-456B-A70C-761DC4388CCE}" destId="{F15896EC-9389-4DB4-B890-493DCFC291CB}" srcOrd="4" destOrd="0" presId="urn:microsoft.com/office/officeart/2005/8/layout/vList3#2"/>
    <dgm:cxn modelId="{88EF3401-6D0A-4520-81D5-94897A374CB2}" type="presParOf" srcId="{F15896EC-9389-4DB4-B890-493DCFC291CB}" destId="{4A6B4B68-AA97-4303-82DF-94D284C3D976}" srcOrd="0" destOrd="0" presId="urn:microsoft.com/office/officeart/2005/8/layout/vList3#2"/>
    <dgm:cxn modelId="{9B2F0617-0D28-46AA-89A9-0677204737B1}" type="presParOf" srcId="{F15896EC-9389-4DB4-B890-493DCFC291CB}" destId="{6FDAE275-08E8-45AC-8377-96D0353B23D4}" srcOrd="1" destOrd="0" presId="urn:microsoft.com/office/officeart/2005/8/layout/vList3#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2639E-ACB6-4253-BEF2-2A255A4251EC}">
      <dsp:nvSpPr>
        <dsp:cNvPr id="0" name=""/>
        <dsp:cNvSpPr/>
      </dsp:nvSpPr>
      <dsp:spPr>
        <a:xfrm>
          <a:off x="365210" y="946"/>
          <a:ext cx="2247747" cy="13486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Fear of eating and drinking</a:t>
          </a:r>
          <a:endParaRPr lang="en-GB" sz="2200" kern="1200"/>
        </a:p>
      </dsp:txBody>
      <dsp:txXfrm>
        <a:off x="365210" y="946"/>
        <a:ext cx="2247747" cy="1348648"/>
      </dsp:txXfrm>
    </dsp:sp>
    <dsp:sp modelId="{ECE20F7B-E4A1-45CF-8D6F-D56F3BA2C723}">
      <dsp:nvSpPr>
        <dsp:cNvPr id="0" name=""/>
        <dsp:cNvSpPr/>
      </dsp:nvSpPr>
      <dsp:spPr>
        <a:xfrm>
          <a:off x="5316773" y="3994"/>
          <a:ext cx="2247747" cy="1348648"/>
        </a:xfrm>
        <a:prstGeom prst="rect">
          <a:avLst/>
        </a:prstGeom>
        <a:solidFill>
          <a:srgbClr val="F2A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Fear of choking</a:t>
          </a:r>
          <a:endParaRPr lang="en-GB" sz="2200" kern="1200"/>
        </a:p>
      </dsp:txBody>
      <dsp:txXfrm>
        <a:off x="5316773" y="3994"/>
        <a:ext cx="2247747" cy="1348648"/>
      </dsp:txXfrm>
    </dsp:sp>
    <dsp:sp modelId="{47CBE49C-3970-4E26-B293-DF56D8C130F1}">
      <dsp:nvSpPr>
        <dsp:cNvPr id="0" name=""/>
        <dsp:cNvSpPr/>
      </dsp:nvSpPr>
      <dsp:spPr>
        <a:xfrm>
          <a:off x="2837980" y="0"/>
          <a:ext cx="2247747" cy="1348648"/>
        </a:xfrm>
        <a:prstGeom prst="rect">
          <a:avLst/>
        </a:prstGeom>
        <a:solidFill>
          <a:srgbClr val="009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Discomfort when eating and drinking</a:t>
          </a:r>
          <a:endParaRPr lang="en-GB" sz="2200" kern="1200"/>
        </a:p>
      </dsp:txBody>
      <dsp:txXfrm>
        <a:off x="2837980" y="0"/>
        <a:ext cx="2247747" cy="1348648"/>
      </dsp:txXfrm>
    </dsp:sp>
    <dsp:sp modelId="{5B373019-2056-4735-A83A-BAAE8A8D2EFD}">
      <dsp:nvSpPr>
        <dsp:cNvPr id="0" name=""/>
        <dsp:cNvSpPr/>
      </dsp:nvSpPr>
      <dsp:spPr>
        <a:xfrm>
          <a:off x="365210" y="1574369"/>
          <a:ext cx="2247747" cy="13486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t>Embarrassment about physical effects of dysphagia</a:t>
          </a:r>
          <a:r>
            <a:rPr lang="en-US" sz="2200" kern="1200">
              <a:latin typeface="Arial" panose="020B0604020202020204"/>
            </a:rPr>
            <a:t> </a:t>
          </a:r>
          <a:endParaRPr lang="en-GB" sz="2200" kern="1200"/>
        </a:p>
      </dsp:txBody>
      <dsp:txXfrm>
        <a:off x="365210" y="1574369"/>
        <a:ext cx="2247747" cy="1348648"/>
      </dsp:txXfrm>
    </dsp:sp>
    <dsp:sp modelId="{E27D7FA0-0225-4CF9-9A1F-F813A96059E3}">
      <dsp:nvSpPr>
        <dsp:cNvPr id="0" name=""/>
        <dsp:cNvSpPr/>
      </dsp:nvSpPr>
      <dsp:spPr>
        <a:xfrm>
          <a:off x="2837732" y="1574369"/>
          <a:ext cx="2247747" cy="1348648"/>
        </a:xfrm>
        <a:prstGeom prst="rect">
          <a:avLst/>
        </a:prstGeom>
        <a:solidFill>
          <a:srgbClr val="009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Change in </a:t>
          </a:r>
          <a:r>
            <a:rPr lang="en-GB" sz="2200" kern="1200" noProof="0"/>
            <a:t>flavours</a:t>
          </a:r>
          <a:r>
            <a:rPr lang="en-US" sz="2200" kern="1200"/>
            <a:t>/textures</a:t>
          </a:r>
        </a:p>
      </dsp:txBody>
      <dsp:txXfrm>
        <a:off x="2837732" y="1574369"/>
        <a:ext cx="2247747" cy="1348648"/>
      </dsp:txXfrm>
    </dsp:sp>
    <dsp:sp modelId="{3F643DBD-999D-468B-9053-4576AB9C9F01}">
      <dsp:nvSpPr>
        <dsp:cNvPr id="0" name=""/>
        <dsp:cNvSpPr/>
      </dsp:nvSpPr>
      <dsp:spPr>
        <a:xfrm>
          <a:off x="5310254" y="1574369"/>
          <a:ext cx="2247747" cy="1348648"/>
        </a:xfrm>
        <a:prstGeom prst="rect">
          <a:avLst/>
        </a:prstGeom>
        <a:solidFill>
          <a:srgbClr val="F2A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Fatigue when eating</a:t>
          </a:r>
        </a:p>
      </dsp:txBody>
      <dsp:txXfrm>
        <a:off x="5310254" y="1574369"/>
        <a:ext cx="2247747" cy="1348648"/>
      </dsp:txXfrm>
    </dsp:sp>
    <dsp:sp modelId="{60DAC181-BA54-40F8-BDB1-B3450C67C38B}">
      <dsp:nvSpPr>
        <dsp:cNvPr id="0" name=""/>
        <dsp:cNvSpPr/>
      </dsp:nvSpPr>
      <dsp:spPr>
        <a:xfrm>
          <a:off x="2837980" y="3062949"/>
          <a:ext cx="2247747" cy="1348648"/>
        </a:xfrm>
        <a:prstGeom prst="rect">
          <a:avLst/>
        </a:prstGeom>
        <a:solidFill>
          <a:srgbClr val="009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Effects from location of stroke</a:t>
          </a:r>
        </a:p>
      </dsp:txBody>
      <dsp:txXfrm>
        <a:off x="2837980" y="3062949"/>
        <a:ext cx="2247747" cy="1348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3F37B-7969-42FF-BC3A-642900A20BBF}">
      <dsp:nvSpPr>
        <dsp:cNvPr id="0" name=""/>
        <dsp:cNvSpPr/>
      </dsp:nvSpPr>
      <dsp:spPr>
        <a:xfrm rot="10800000">
          <a:off x="1300597" y="180008"/>
          <a:ext cx="3734316" cy="1080218"/>
        </a:xfrm>
        <a:prstGeom prst="homePlate">
          <a:avLst/>
        </a:prstGeom>
        <a:solidFill>
          <a:srgbClr val="009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346" tIns="76200" rIns="142240" bIns="76200" numCol="1" spcCol="1270" anchor="ctr" anchorCtr="0">
          <a:noAutofit/>
        </a:bodyPr>
        <a:lstStyle/>
        <a:p>
          <a:pPr marL="0" lvl="0" indent="0" algn="ctr" defTabSz="889000">
            <a:lnSpc>
              <a:spcPct val="90000"/>
            </a:lnSpc>
            <a:spcBef>
              <a:spcPct val="0"/>
            </a:spcBef>
            <a:spcAft>
              <a:spcPct val="35000"/>
            </a:spcAft>
            <a:buNone/>
          </a:pPr>
          <a:r>
            <a:rPr lang="en-GB" sz="2000" kern="1200"/>
            <a:t>Twice as often</a:t>
          </a:r>
        </a:p>
      </dsp:txBody>
      <dsp:txXfrm rot="10800000">
        <a:off x="1570651" y="180008"/>
        <a:ext cx="3464262" cy="1080218"/>
      </dsp:txXfrm>
    </dsp:sp>
    <dsp:sp modelId="{C1E0F124-5270-4774-8B9D-BB6A7CE03005}">
      <dsp:nvSpPr>
        <dsp:cNvPr id="0" name=""/>
        <dsp:cNvSpPr/>
      </dsp:nvSpPr>
      <dsp:spPr>
        <a:xfrm>
          <a:off x="316313" y="0"/>
          <a:ext cx="1439996" cy="1439996"/>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4DC043-3315-4FB6-9DE6-9A3B853CE3C9}">
      <dsp:nvSpPr>
        <dsp:cNvPr id="0" name=""/>
        <dsp:cNvSpPr/>
      </dsp:nvSpPr>
      <dsp:spPr>
        <a:xfrm rot="10800000">
          <a:off x="1271059" y="1732658"/>
          <a:ext cx="3734316" cy="108021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346" tIns="76200" rIns="142240" bIns="76200" numCol="1" spcCol="1270" anchor="ctr" anchorCtr="0">
          <a:noAutofit/>
        </a:bodyPr>
        <a:lstStyle/>
        <a:p>
          <a:pPr marL="0" lvl="0" indent="0" algn="ctr" defTabSz="889000">
            <a:lnSpc>
              <a:spcPct val="90000"/>
            </a:lnSpc>
            <a:spcBef>
              <a:spcPct val="0"/>
            </a:spcBef>
            <a:spcAft>
              <a:spcPct val="35000"/>
            </a:spcAft>
            <a:buNone/>
          </a:pPr>
          <a:r>
            <a:rPr lang="en-GB" sz="2000" kern="1200"/>
            <a:t>3 days/40% longer</a:t>
          </a:r>
        </a:p>
      </dsp:txBody>
      <dsp:txXfrm rot="10800000">
        <a:off x="1541113" y="1732658"/>
        <a:ext cx="3464262" cy="1080218"/>
      </dsp:txXfrm>
    </dsp:sp>
    <dsp:sp modelId="{4C2A154F-437F-44FC-8C33-0848D93C2777}">
      <dsp:nvSpPr>
        <dsp:cNvPr id="0" name=""/>
        <dsp:cNvSpPr/>
      </dsp:nvSpPr>
      <dsp:spPr>
        <a:xfrm>
          <a:off x="351204" y="1499731"/>
          <a:ext cx="1439996" cy="1439996"/>
        </a:xfrm>
        <a:prstGeom prst="ellipse">
          <a:avLst/>
        </a:prstGeom>
        <a:blipFill rotWithShape="0">
          <a:blip xmlns:r="http://schemas.openxmlformats.org/officeDocument/2006/relationships" r:embed="rId2"/>
          <a:stretch>
            <a:fillRect/>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7462ED76-1F79-4740-B204-1CEDC1F31337}">
      <dsp:nvSpPr>
        <dsp:cNvPr id="0" name=""/>
        <dsp:cNvSpPr/>
      </dsp:nvSpPr>
      <dsp:spPr>
        <a:xfrm rot="10800000">
          <a:off x="1284614" y="3545327"/>
          <a:ext cx="3734316" cy="1080218"/>
        </a:xfrm>
        <a:prstGeom prst="homePlat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346" tIns="76200" rIns="142240" bIns="76200" numCol="1" spcCol="1270" anchor="ctr" anchorCtr="0">
          <a:noAutofit/>
        </a:bodyPr>
        <a:lstStyle/>
        <a:p>
          <a:pPr marL="0" lvl="0" indent="0" algn="ctr" defTabSz="889000">
            <a:lnSpc>
              <a:spcPct val="90000"/>
            </a:lnSpc>
            <a:spcBef>
              <a:spcPct val="0"/>
            </a:spcBef>
            <a:spcAft>
              <a:spcPct val="35000"/>
            </a:spcAft>
            <a:buNone/>
          </a:pPr>
          <a:endParaRPr lang="en-GB" sz="2000" kern="1200"/>
        </a:p>
        <a:p>
          <a:pPr marL="0" lvl="0" indent="0" algn="ctr" defTabSz="889000">
            <a:lnSpc>
              <a:spcPct val="90000"/>
            </a:lnSpc>
            <a:spcBef>
              <a:spcPct val="0"/>
            </a:spcBef>
            <a:spcAft>
              <a:spcPct val="35000"/>
            </a:spcAft>
            <a:buNone/>
          </a:pPr>
          <a:r>
            <a:rPr lang="en-GB" sz="2000" kern="1200"/>
            <a:t>Poor healing</a:t>
          </a:r>
        </a:p>
        <a:p>
          <a:pPr marL="0" lvl="0" indent="0" algn="ctr" defTabSz="889000">
            <a:lnSpc>
              <a:spcPct val="90000"/>
            </a:lnSpc>
            <a:spcBef>
              <a:spcPct val="0"/>
            </a:spcBef>
            <a:spcAft>
              <a:spcPct val="35000"/>
            </a:spcAft>
            <a:buNone/>
          </a:pPr>
          <a:endParaRPr lang="en-GB" sz="2400" kern="1200"/>
        </a:p>
      </dsp:txBody>
      <dsp:txXfrm rot="10800000">
        <a:off x="1554668" y="3545327"/>
        <a:ext cx="3464262" cy="1080218"/>
      </dsp:txXfrm>
    </dsp:sp>
    <dsp:sp modelId="{0B4E2648-B699-477F-92E9-76EC5CA9898A}">
      <dsp:nvSpPr>
        <dsp:cNvPr id="0" name=""/>
        <dsp:cNvSpPr/>
      </dsp:nvSpPr>
      <dsp:spPr>
        <a:xfrm>
          <a:off x="333985" y="3365568"/>
          <a:ext cx="1439996" cy="1439996"/>
        </a:xfrm>
        <a:prstGeom prst="ellipse">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DB4ED-6B5D-40D8-AA2A-9C435E7C3995}">
      <dsp:nvSpPr>
        <dsp:cNvPr id="0" name=""/>
        <dsp:cNvSpPr/>
      </dsp:nvSpPr>
      <dsp:spPr>
        <a:xfrm rot="10800000">
          <a:off x="1340661" y="186995"/>
          <a:ext cx="3893375" cy="1066853"/>
        </a:xfrm>
        <a:prstGeom prst="homePlate">
          <a:avLst/>
        </a:prstGeom>
        <a:solidFill>
          <a:srgbClr val="009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453" tIns="83820" rIns="156464" bIns="83820" numCol="1" spcCol="1270" anchor="ctr" anchorCtr="0">
          <a:noAutofit/>
        </a:bodyPr>
        <a:lstStyle/>
        <a:p>
          <a:pPr marL="0" lvl="0" indent="0" algn="ctr" defTabSz="977900">
            <a:lnSpc>
              <a:spcPct val="90000"/>
            </a:lnSpc>
            <a:spcBef>
              <a:spcPct val="0"/>
            </a:spcBef>
            <a:spcAft>
              <a:spcPct val="35000"/>
            </a:spcAft>
            <a:buNone/>
          </a:pPr>
          <a:r>
            <a:rPr lang="en-GB" sz="2200" kern="1200"/>
            <a:t>More falls/poor mobilisation</a:t>
          </a:r>
        </a:p>
      </dsp:txBody>
      <dsp:txXfrm rot="10800000">
        <a:off x="1607374" y="186995"/>
        <a:ext cx="3626662" cy="1066853"/>
      </dsp:txXfrm>
    </dsp:sp>
    <dsp:sp modelId="{905A0DF3-84B3-4976-8674-8D73971619FA}">
      <dsp:nvSpPr>
        <dsp:cNvPr id="0" name=""/>
        <dsp:cNvSpPr/>
      </dsp:nvSpPr>
      <dsp:spPr>
        <a:xfrm>
          <a:off x="620663" y="79253"/>
          <a:ext cx="1439995" cy="1439995"/>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A1F299-C90A-4487-9234-4168AB8CAF31}">
      <dsp:nvSpPr>
        <dsp:cNvPr id="0" name=""/>
        <dsp:cNvSpPr/>
      </dsp:nvSpPr>
      <dsp:spPr>
        <a:xfrm rot="10800000">
          <a:off x="1340661" y="1945454"/>
          <a:ext cx="3893375" cy="106685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453" tIns="83820" rIns="156464" bIns="83820" numCol="1" spcCol="1270" anchor="ctr" anchorCtr="0">
          <a:noAutofit/>
        </a:bodyPr>
        <a:lstStyle/>
        <a:p>
          <a:pPr marL="0" lvl="0" indent="0" algn="ctr" defTabSz="977900">
            <a:lnSpc>
              <a:spcPct val="90000"/>
            </a:lnSpc>
            <a:spcBef>
              <a:spcPct val="0"/>
            </a:spcBef>
            <a:spcAft>
              <a:spcPct val="35000"/>
            </a:spcAft>
            <a:buNone/>
          </a:pPr>
          <a:r>
            <a:rPr lang="en-GB" sz="2200" kern="1200"/>
            <a:t>More prescriptions</a:t>
          </a:r>
        </a:p>
      </dsp:txBody>
      <dsp:txXfrm rot="10800000">
        <a:off x="1607374" y="1945454"/>
        <a:ext cx="3626662" cy="1066853"/>
      </dsp:txXfrm>
    </dsp:sp>
    <dsp:sp modelId="{F99F5A3C-2529-4E2E-B0E1-BD3C8D8A98F5}">
      <dsp:nvSpPr>
        <dsp:cNvPr id="0" name=""/>
        <dsp:cNvSpPr/>
      </dsp:nvSpPr>
      <dsp:spPr>
        <a:xfrm>
          <a:off x="620663" y="1758883"/>
          <a:ext cx="1439995" cy="1439995"/>
        </a:xfrm>
        <a:prstGeom prst="ellipse">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DAE275-08E8-45AC-8377-96D0353B23D4}">
      <dsp:nvSpPr>
        <dsp:cNvPr id="0" name=""/>
        <dsp:cNvSpPr/>
      </dsp:nvSpPr>
      <dsp:spPr>
        <a:xfrm rot="10800000">
          <a:off x="1340661" y="3703914"/>
          <a:ext cx="3893375" cy="1066853"/>
        </a:xfrm>
        <a:prstGeom prst="homePlate">
          <a:avLst/>
        </a:prstGeom>
        <a:solidFill>
          <a:srgbClr val="F2A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453" tIns="83820" rIns="156464" bIns="83820" numCol="1" spcCol="1270" anchor="ctr" anchorCtr="0">
          <a:noAutofit/>
        </a:bodyPr>
        <a:lstStyle/>
        <a:p>
          <a:pPr marL="0" lvl="0" indent="0" algn="ctr" defTabSz="977900">
            <a:lnSpc>
              <a:spcPct val="90000"/>
            </a:lnSpc>
            <a:spcBef>
              <a:spcPct val="0"/>
            </a:spcBef>
            <a:spcAft>
              <a:spcPct val="35000"/>
            </a:spcAft>
            <a:buNone/>
          </a:pPr>
          <a:r>
            <a:rPr lang="en-GB" sz="2200" kern="1200"/>
            <a:t>Poor immunity- effects can be seen within a few days</a:t>
          </a:r>
        </a:p>
      </dsp:txBody>
      <dsp:txXfrm rot="10800000">
        <a:off x="1607374" y="3703914"/>
        <a:ext cx="3626662" cy="1066853"/>
      </dsp:txXfrm>
    </dsp:sp>
    <dsp:sp modelId="{4A6B4B68-AA97-4303-82DF-94D284C3D976}">
      <dsp:nvSpPr>
        <dsp:cNvPr id="0" name=""/>
        <dsp:cNvSpPr/>
      </dsp:nvSpPr>
      <dsp:spPr>
        <a:xfrm>
          <a:off x="620663" y="3517767"/>
          <a:ext cx="1439995" cy="1439995"/>
        </a:xfrm>
        <a:prstGeom prst="ellipse">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59AEFD-C46E-4270-B6E4-C4AE6B4765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258E808-C3AE-4A33-8D42-534288C6C9F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2797A7-E200-46C5-9D97-47A0213F1124}" type="datetimeFigureOut">
              <a:rPr lang="en-GB" smtClean="0"/>
              <a:t>03/08/2022</a:t>
            </a:fld>
            <a:endParaRPr lang="en-GB"/>
          </a:p>
        </p:txBody>
      </p:sp>
      <p:sp>
        <p:nvSpPr>
          <p:cNvPr id="4" name="Footer Placeholder 3">
            <a:extLst>
              <a:ext uri="{FF2B5EF4-FFF2-40B4-BE49-F238E27FC236}">
                <a16:creationId xmlns:a16="http://schemas.microsoft.com/office/drawing/2014/main" id="{E947A204-9B4A-4304-8240-5355192999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746BF6D-1677-42C1-B363-CB931293C7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BF3F10-407B-4A7C-B3B7-AFA6C66654C1}" type="slidenum">
              <a:rPr lang="en-GB" smtClean="0"/>
              <a:t>‹#›</a:t>
            </a:fld>
            <a:endParaRPr lang="en-GB"/>
          </a:p>
        </p:txBody>
      </p:sp>
    </p:spTree>
    <p:extLst>
      <p:ext uri="{BB962C8B-B14F-4D97-AF65-F5344CB8AC3E}">
        <p14:creationId xmlns:p14="http://schemas.microsoft.com/office/powerpoint/2010/main" val="2393163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CB27E-F828-417B-BAF6-9C287D277EAA}" type="datetimeFigureOut">
              <a:rPr lang="en-GB" smtClean="0"/>
              <a:t>03/08/2022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40AB93-A7F5-44D2-9D01-2AE39D46F3B5}" type="slidenum">
              <a:rPr lang="en-GB" smtClean="0"/>
              <a:t>‹#›</a:t>
            </a:fld>
            <a:endParaRPr lang="en-GB"/>
          </a:p>
        </p:txBody>
      </p:sp>
    </p:spTree>
    <p:extLst>
      <p:ext uri="{BB962C8B-B14F-4D97-AF65-F5344CB8AC3E}">
        <p14:creationId xmlns:p14="http://schemas.microsoft.com/office/powerpoint/2010/main" val="1769206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cbi.nlm.nih.gov/pmc/articles/PMC3774007/"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ncbi.nlm.nih.gov/pubmed/22956864" TargetMode="External"/><Relationship Id="rId5" Type="http://schemas.openxmlformats.org/officeDocument/2006/relationships/hyperlink" Target="https://www.ncbi.nlm.nih.gov/pubmed/15882384" TargetMode="External"/><Relationship Id="rId4" Type="http://schemas.openxmlformats.org/officeDocument/2006/relationships/hyperlink" Target="http://www.cmai.ie/Downloads/HCINewsletter%20V1%20Issue%202%20Spring%202006.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40AB93-A7F5-44D2-9D01-2AE39D46F3B5}" type="slidenum">
              <a:rPr lang="en-GB" smtClean="0"/>
              <a:t>1</a:t>
            </a:fld>
            <a:endParaRPr lang="en-GB"/>
          </a:p>
        </p:txBody>
      </p:sp>
    </p:spTree>
    <p:extLst>
      <p:ext uri="{BB962C8B-B14F-4D97-AF65-F5344CB8AC3E}">
        <p14:creationId xmlns:p14="http://schemas.microsoft.com/office/powerpoint/2010/main" val="3710110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Going to go over some of the risks of dysphagia, split into immediate/overt risks, longer-term risks and risks related to QOL</a:t>
            </a:r>
            <a:endParaRPr lang="en-GB"/>
          </a:p>
        </p:txBody>
      </p:sp>
      <p:sp>
        <p:nvSpPr>
          <p:cNvPr id="4" name="Slide Number Placeholder 3"/>
          <p:cNvSpPr>
            <a:spLocks noGrp="1"/>
          </p:cNvSpPr>
          <p:nvPr>
            <p:ph type="sldNum" sz="quarter" idx="5"/>
          </p:nvPr>
        </p:nvSpPr>
        <p:spPr/>
        <p:txBody>
          <a:bodyPr/>
          <a:lstStyle/>
          <a:p>
            <a:fld id="{D440AB93-A7F5-44D2-9D01-2AE39D46F3B5}" type="slidenum">
              <a:rPr lang="en-GB" smtClean="0"/>
              <a:t>11</a:t>
            </a:fld>
            <a:endParaRPr lang="en-GB"/>
          </a:p>
        </p:txBody>
      </p:sp>
    </p:spTree>
    <p:extLst>
      <p:ext uri="{BB962C8B-B14F-4D97-AF65-F5344CB8AC3E}">
        <p14:creationId xmlns:p14="http://schemas.microsoft.com/office/powerpoint/2010/main" val="2537036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40AB93-A7F5-44D2-9D01-2AE39D46F3B5}" type="slidenum">
              <a:rPr lang="en-GB" smtClean="0"/>
              <a:t>12</a:t>
            </a:fld>
            <a:endParaRPr lang="en-GB"/>
          </a:p>
        </p:txBody>
      </p:sp>
    </p:spTree>
    <p:extLst>
      <p:ext uri="{BB962C8B-B14F-4D97-AF65-F5344CB8AC3E}">
        <p14:creationId xmlns:p14="http://schemas.microsoft.com/office/powerpoint/2010/main" val="960340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Risk 1 = choking</a:t>
            </a:r>
          </a:p>
          <a:p>
            <a:endParaRPr lang="en-GB" dirty="0"/>
          </a:p>
          <a:p>
            <a:r>
              <a:rPr lang="en-GB" dirty="0"/>
              <a:t>Care homes fined 125k</a:t>
            </a:r>
          </a:p>
          <a:p>
            <a:endParaRPr lang="en-GB" dirty="0"/>
          </a:p>
          <a:p>
            <a:r>
              <a:rPr lang="en-GB" dirty="0"/>
              <a:t>Real risk</a:t>
            </a:r>
          </a:p>
          <a:p>
            <a:endParaRPr lang="en-GB" dirty="0"/>
          </a:p>
        </p:txBody>
      </p:sp>
      <p:sp>
        <p:nvSpPr>
          <p:cNvPr id="4" name="Slide Number Placeholder 3"/>
          <p:cNvSpPr>
            <a:spLocks noGrp="1"/>
          </p:cNvSpPr>
          <p:nvPr>
            <p:ph type="sldNum" sz="quarter" idx="5"/>
          </p:nvPr>
        </p:nvSpPr>
        <p:spPr/>
        <p:txBody>
          <a:bodyPr/>
          <a:lstStyle/>
          <a:p>
            <a:fld id="{D440AB93-A7F5-44D2-9D01-2AE39D46F3B5}" type="slidenum">
              <a:rPr lang="en-GB" smtClean="0"/>
              <a:t>13</a:t>
            </a:fld>
            <a:endParaRPr lang="en-GB"/>
          </a:p>
        </p:txBody>
      </p:sp>
    </p:spTree>
    <p:extLst>
      <p:ext uri="{BB962C8B-B14F-4D97-AF65-F5344CB8AC3E}">
        <p14:creationId xmlns:p14="http://schemas.microsoft.com/office/powerpoint/2010/main" val="263304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Aspiration = food or fluid travelling into lungs instead of down the oesophagus</a:t>
            </a:r>
          </a:p>
          <a:p>
            <a:endParaRPr lang="en-GB"/>
          </a:p>
          <a:p>
            <a:r>
              <a:rPr lang="en-GB"/>
              <a:t>“food going down the wrong way” – like if you laugh whilst drinking. Have to cough it up.</a:t>
            </a:r>
          </a:p>
          <a:p>
            <a:endParaRPr lang="en-GB"/>
          </a:p>
          <a:p>
            <a:r>
              <a:rPr lang="en-GB"/>
              <a:t>Explain what is </a:t>
            </a:r>
            <a:r>
              <a:rPr lang="en-GB" err="1"/>
              <a:t>happenin</a:t>
            </a:r>
            <a:r>
              <a:rPr lang="en-GB"/>
              <a:t> in the left video- food entering the windpipe and eventually the lungs.</a:t>
            </a:r>
          </a:p>
          <a:p>
            <a:endParaRPr lang="en-GB"/>
          </a:p>
          <a:p>
            <a:r>
              <a:rPr lang="en-GB"/>
              <a:t>If this happens persistently it can harbour a perfect breeding ground for bacteria which leads to pneumonia.</a:t>
            </a:r>
          </a:p>
          <a:p>
            <a:endParaRPr lang="en-GB"/>
          </a:p>
          <a:p>
            <a:r>
              <a:rPr lang="en-GB"/>
              <a:t>Aspiration pneumonia requires urgent hospitalisation and is a common cause of death in the very elderly</a:t>
            </a:r>
          </a:p>
          <a:p>
            <a:endParaRPr lang="en-GB"/>
          </a:p>
        </p:txBody>
      </p:sp>
      <p:sp>
        <p:nvSpPr>
          <p:cNvPr id="4" name="Slide Number Placeholder 3"/>
          <p:cNvSpPr>
            <a:spLocks noGrp="1"/>
          </p:cNvSpPr>
          <p:nvPr>
            <p:ph type="sldNum" sz="quarter" idx="5"/>
          </p:nvPr>
        </p:nvSpPr>
        <p:spPr/>
        <p:txBody>
          <a:bodyPr/>
          <a:lstStyle/>
          <a:p>
            <a:fld id="{D440AB93-A7F5-44D2-9D01-2AE39D46F3B5}" type="slidenum">
              <a:rPr lang="en-GB" smtClean="0"/>
              <a:t>14</a:t>
            </a:fld>
            <a:endParaRPr lang="en-GB"/>
          </a:p>
        </p:txBody>
      </p:sp>
    </p:spTree>
    <p:extLst>
      <p:ext uri="{BB962C8B-B14F-4D97-AF65-F5344CB8AC3E}">
        <p14:creationId xmlns:p14="http://schemas.microsoft.com/office/powerpoint/2010/main" val="2445301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Well evidence-based information; various studies have been done in hospital and care home environments that show that people on TM diets don't tend to finish their meals, and often don't get provided with the correct meal in the first place. In one study done in the UK, older people on TM diets only met half of their requirements for energy and protein – significant deficit, likely to lead to malnutrition/dehydration.</a:t>
            </a:r>
          </a:p>
          <a:p>
            <a:endParaRPr lang="en-US"/>
          </a:p>
          <a:p>
            <a:r>
              <a:rPr lang="en-US" err="1"/>
              <a:t>Nowson</a:t>
            </a:r>
            <a:r>
              <a:rPr lang="en-US"/>
              <a:t> CA, Sherwin AJ, McPhee JG, Wark JD, Flicker L. Energy, protein, calcium, vitamin D and </a:t>
            </a:r>
            <a:r>
              <a:rPr lang="en-US" err="1"/>
              <a:t>fibre</a:t>
            </a:r>
            <a:r>
              <a:rPr lang="en-US"/>
              <a:t> intakes from meals in residential care establishments in Australia. </a:t>
            </a:r>
            <a:r>
              <a:rPr lang="en-US" i="1"/>
              <a:t>Asia Pac J Clin </a:t>
            </a:r>
            <a:r>
              <a:rPr lang="en-US" i="1" err="1"/>
              <a:t>Nutr</a:t>
            </a:r>
            <a:r>
              <a:rPr lang="en-US"/>
              <a:t>. 2003;12(2):172-177.</a:t>
            </a:r>
            <a:endParaRPr lang="en-US">
              <a:cs typeface="Calibri"/>
            </a:endParaRPr>
          </a:p>
        </p:txBody>
      </p:sp>
      <p:sp>
        <p:nvSpPr>
          <p:cNvPr id="4" name="Slide Number Placeholder 3"/>
          <p:cNvSpPr>
            <a:spLocks noGrp="1"/>
          </p:cNvSpPr>
          <p:nvPr>
            <p:ph type="sldNum" sz="quarter" idx="5"/>
          </p:nvPr>
        </p:nvSpPr>
        <p:spPr/>
        <p:txBody>
          <a:bodyPr/>
          <a:lstStyle/>
          <a:p>
            <a:fld id="{D440AB93-A7F5-44D2-9D01-2AE39D46F3B5}" type="slidenum">
              <a:rPr lang="en-GB" smtClean="0"/>
              <a:t>16</a:t>
            </a:fld>
            <a:endParaRPr lang="en-GB"/>
          </a:p>
        </p:txBody>
      </p:sp>
    </p:spTree>
    <p:extLst>
      <p:ext uri="{BB962C8B-B14F-4D97-AF65-F5344CB8AC3E}">
        <p14:creationId xmlns:p14="http://schemas.microsoft.com/office/powerpoint/2010/main" val="129284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brief look at ways in which dysphagia could lead to a reduction in food &amp; fluid intake, which could, in turn, lead to malnutrition and dehydration </a:t>
            </a:r>
          </a:p>
          <a:p>
            <a:r>
              <a:rPr lang="en-US" dirty="0"/>
              <a:t>Effects on the location of stroke and how this can impact nutritional intake - examples:</a:t>
            </a:r>
          </a:p>
          <a:p>
            <a:r>
              <a:rPr lang="en-US" dirty="0"/>
              <a:t>Visuospatial perceptual, this can be frightening for the person and can lead to them E&amp;D less</a:t>
            </a:r>
          </a:p>
        </p:txBody>
      </p:sp>
      <p:sp>
        <p:nvSpPr>
          <p:cNvPr id="4" name="Slide Number Placeholder 3"/>
          <p:cNvSpPr>
            <a:spLocks noGrp="1"/>
          </p:cNvSpPr>
          <p:nvPr>
            <p:ph type="sldNum" sz="quarter" idx="5"/>
          </p:nvPr>
        </p:nvSpPr>
        <p:spPr/>
        <p:txBody>
          <a:bodyPr/>
          <a:lstStyle/>
          <a:p>
            <a:fld id="{37C1E908-25DD-4759-816C-9F2F9553A5C4}" type="slidenum">
              <a:rPr lang="en-GB" smtClean="0"/>
              <a:t>17</a:t>
            </a:fld>
            <a:endParaRPr lang="en-GB"/>
          </a:p>
        </p:txBody>
      </p:sp>
    </p:spTree>
    <p:extLst>
      <p:ext uri="{BB962C8B-B14F-4D97-AF65-F5344CB8AC3E}">
        <p14:creationId xmlns:p14="http://schemas.microsoft.com/office/powerpoint/2010/main" val="632319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who are malnourished typically:</a:t>
            </a:r>
          </a:p>
          <a:p>
            <a:r>
              <a:rPr lang="en-US" dirty="0"/>
              <a:t>Visit the GP twice as often</a:t>
            </a:r>
          </a:p>
          <a:p>
            <a:r>
              <a:rPr lang="en-US" dirty="0"/>
              <a:t>Stay in hospital 3 days, or 40% longer</a:t>
            </a:r>
          </a:p>
          <a:p>
            <a:r>
              <a:rPr lang="en-US" dirty="0"/>
              <a:t>Experience poor/delayed wound healing and reduced immunity</a:t>
            </a:r>
          </a:p>
          <a:p>
            <a:r>
              <a:rPr lang="en-US" dirty="0"/>
              <a:t>Experience more falls</a:t>
            </a:r>
          </a:p>
          <a:p>
            <a:r>
              <a:rPr lang="en-US" dirty="0"/>
              <a:t>Collect more prescriptions </a:t>
            </a:r>
          </a:p>
          <a:p>
            <a:r>
              <a:rPr lang="en-US" dirty="0"/>
              <a:t>Highlight that this presentation isn’t specifically covering many of the details of malnutrition (warrants a separate </a:t>
            </a:r>
            <a:r>
              <a:rPr lang="en-US" dirty="0" err="1"/>
              <a:t>pres</a:t>
            </a:r>
            <a:r>
              <a:rPr lang="en-US" dirty="0"/>
              <a:t>), although there is a need to highlight the consequences, due to the association between dysphagia &amp; malnutrition</a:t>
            </a:r>
          </a:p>
          <a:p>
            <a:endParaRPr lang="en-GB" dirty="0"/>
          </a:p>
        </p:txBody>
      </p:sp>
      <p:sp>
        <p:nvSpPr>
          <p:cNvPr id="4" name="Slide Number Placeholder 3"/>
          <p:cNvSpPr>
            <a:spLocks noGrp="1"/>
          </p:cNvSpPr>
          <p:nvPr>
            <p:ph type="sldNum" sz="quarter" idx="5"/>
          </p:nvPr>
        </p:nvSpPr>
        <p:spPr/>
        <p:txBody>
          <a:bodyPr/>
          <a:lstStyle/>
          <a:p>
            <a:fld id="{D440AB93-A7F5-44D2-9D01-2AE39D46F3B5}" type="slidenum">
              <a:rPr lang="en-GB" smtClean="0"/>
              <a:t>18</a:t>
            </a:fld>
            <a:endParaRPr lang="en-GB"/>
          </a:p>
        </p:txBody>
      </p:sp>
    </p:spTree>
    <p:extLst>
      <p:ext uri="{BB962C8B-B14F-4D97-AF65-F5344CB8AC3E}">
        <p14:creationId xmlns:p14="http://schemas.microsoft.com/office/powerpoint/2010/main" val="1916040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Dysphagia or its causes can lead to... list all points and expand on them – reasons why, the effects this can have </a:t>
            </a:r>
          </a:p>
        </p:txBody>
      </p:sp>
      <p:sp>
        <p:nvSpPr>
          <p:cNvPr id="4" name="Slide Number Placeholder 3"/>
          <p:cNvSpPr>
            <a:spLocks noGrp="1"/>
          </p:cNvSpPr>
          <p:nvPr>
            <p:ph type="sldNum" sz="quarter" idx="5"/>
          </p:nvPr>
        </p:nvSpPr>
        <p:spPr/>
        <p:txBody>
          <a:bodyPr/>
          <a:lstStyle/>
          <a:p>
            <a:fld id="{D440AB93-A7F5-44D2-9D01-2AE39D46F3B5}" type="slidenum">
              <a:rPr lang="en-GB" smtClean="0"/>
              <a:t>20</a:t>
            </a:fld>
            <a:endParaRPr lang="en-GB"/>
          </a:p>
        </p:txBody>
      </p:sp>
    </p:spTree>
    <p:extLst>
      <p:ext uri="{BB962C8B-B14F-4D97-AF65-F5344CB8AC3E}">
        <p14:creationId xmlns:p14="http://schemas.microsoft.com/office/powerpoint/2010/main" val="4285962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Stroke victims with dysphagia have been shown:</a:t>
            </a:r>
          </a:p>
          <a:p>
            <a:r>
              <a:rPr lang="en-GB"/>
              <a:t>Half are malnourished</a:t>
            </a:r>
            <a:endParaRPr lang="en-GB">
              <a:cs typeface="Calibri"/>
            </a:endParaRPr>
          </a:p>
          <a:p>
            <a:r>
              <a:rPr lang="en-GB"/>
              <a:t>¾ dehydrated</a:t>
            </a:r>
            <a:endParaRPr lang="en-GB">
              <a:cs typeface="Calibri"/>
            </a:endParaRPr>
          </a:p>
          <a:p>
            <a:r>
              <a:rPr lang="en-GB"/>
              <a:t>Half are aspirating food/fluid</a:t>
            </a:r>
            <a:endParaRPr lang="en-GB">
              <a:cs typeface="Calibri"/>
            </a:endParaRPr>
          </a:p>
          <a:p>
            <a:r>
              <a:rPr lang="en-GB"/>
              <a:t>Nearly ¼ experience aspiration</a:t>
            </a:r>
            <a:endParaRPr lang="en-GB">
              <a:cs typeface="Calibri"/>
            </a:endParaRPr>
          </a:p>
          <a:p>
            <a:endParaRPr lang="en-GB">
              <a:cs typeface="Calibri"/>
            </a:endParaRPr>
          </a:p>
          <a:p>
            <a:pPr>
              <a:defRPr/>
            </a:pPr>
            <a:r>
              <a:rPr lang="en-GB"/>
              <a:t>At least 5 percent of people who are hospitalized for aspiration will die. Among geriatric populations, mortality skyrockets. </a:t>
            </a:r>
            <a:r>
              <a:rPr lang="en-GB" b="1" u="sng">
                <a:hlinkClick r:id="rId3"/>
              </a:rPr>
              <a:t>A 2013 study</a:t>
            </a:r>
            <a:r>
              <a:rPr lang="en-GB"/>
              <a:t> of elderly patients put 30-day mortality at 21 percent.</a:t>
            </a:r>
            <a:endParaRPr lang="en-GB">
              <a:cs typeface="Calibri"/>
            </a:endParaRPr>
          </a:p>
          <a:p>
            <a:pPr>
              <a:defRPr/>
            </a:pPr>
            <a:endParaRPr lang="en-GB"/>
          </a:p>
          <a:p>
            <a:pPr marL="0" marR="0" indent="0" algn="l" defTabSz="914400" rtl="0" eaLnBrk="1" fontAlgn="auto" latinLnBrk="0" hangingPunct="1">
              <a:lnSpc>
                <a:spcPct val="100000"/>
              </a:lnSpc>
              <a:spcBef>
                <a:spcPts val="0"/>
              </a:spcBef>
              <a:spcAft>
                <a:spcPts val="0"/>
              </a:spcAft>
              <a:buClrTx/>
              <a:buSzTx/>
              <a:buFontTx/>
              <a:buNone/>
              <a:tabLst/>
              <a:defRPr/>
            </a:pPr>
            <a:r>
              <a:rPr lang="en-GB" sz="1200"/>
              <a:t>HSTAT https://www.ncbi.nlm.nih.gov/books/NBK33017/</a:t>
            </a:r>
            <a:endParaRPr lang="en-GB" sz="1200">
              <a:cs typeface="Calibri"/>
            </a:endParaRPr>
          </a:p>
          <a:p>
            <a:pPr>
              <a:defRPr/>
            </a:pPr>
            <a:r>
              <a:rPr lang="en-GB" sz="1200"/>
              <a:t>Felt (2006) Nutritional Management of Dysphagia in the Healthcare Setting. Healthcare Caterer. Vol 1. Issue 2. </a:t>
            </a:r>
            <a:r>
              <a:rPr lang="en-GB" sz="1200">
                <a:hlinkClick r:id="rId4"/>
              </a:rPr>
              <a:t>http://www.cmai.ie/Downloads/HCINewsletter%20V1%20Issue%202%20Spring%202006.pdf</a:t>
            </a:r>
            <a:r>
              <a:rPr lang="en-GB"/>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a:t>Leibovitz et al (2007) Dehydration among long-term care elderly patients with oropharyngeal dysphagia. Gerontology.</a:t>
            </a:r>
            <a:r>
              <a:rPr lang="en-GB"/>
              <a:t> </a:t>
            </a:r>
            <a:r>
              <a:rPr lang="en-GB" sz="1200"/>
              <a:t> 53:179-183. https://www.ncbi.nlm.nih.gov/pubmed/17264513</a:t>
            </a:r>
            <a:endParaRPr lang="en-GB" sz="1200">
              <a:cs typeface="Calibri"/>
            </a:endParaRPr>
          </a:p>
          <a:p>
            <a:endParaRPr lang="en-GB"/>
          </a:p>
          <a:p>
            <a:r>
              <a:rPr lang="en-GB" sz="1200"/>
              <a:t>Wright L, et al. (2006).Comparison of energy and protein intakes of older people consuming a texture modified diet with a normal</a:t>
            </a:r>
            <a:r>
              <a:rPr lang="en-GB"/>
              <a:t> </a:t>
            </a:r>
            <a:endParaRPr lang="en-GB" sz="1200">
              <a:cs typeface="Calibri"/>
            </a:endParaRPr>
          </a:p>
          <a:p>
            <a:pPr marL="0" indent="0">
              <a:buNone/>
            </a:pPr>
            <a:r>
              <a:rPr lang="en-GB" sz="1200"/>
              <a:t>hospital diet. Journal of Human Nutrition and Dietetics; 18: 213–219. </a:t>
            </a:r>
            <a:r>
              <a:rPr lang="en-GB" sz="1200">
                <a:hlinkClick r:id="rId5"/>
              </a:rPr>
              <a:t>https://www.ncbi.nlm.nih.gov/pubmed/15882384</a:t>
            </a:r>
            <a:endParaRPr lang="en-GB" sz="1200"/>
          </a:p>
          <a:p>
            <a:pPr marL="0" marR="0" indent="0" algn="l" defTabSz="914400" rtl="0" eaLnBrk="1" fontAlgn="auto" latinLnBrk="0" hangingPunct="1">
              <a:lnSpc>
                <a:spcPct val="100000"/>
              </a:lnSpc>
              <a:spcBef>
                <a:spcPts val="0"/>
              </a:spcBef>
              <a:spcAft>
                <a:spcPts val="0"/>
              </a:spcAft>
              <a:buClrTx/>
              <a:buSzTx/>
              <a:buFontTx/>
              <a:buNone/>
              <a:tabLst/>
              <a:defRPr/>
            </a:pPr>
            <a:r>
              <a:rPr lang="en-GB" sz="1200"/>
              <a:t>Sura L, et al. (2012).Dysphagia in the elderly: management and nutritional considerations. Clinical Interventions in Ageing; 7: 287-298 </a:t>
            </a:r>
            <a:r>
              <a:rPr lang="en-GB" sz="1200">
                <a:hlinkClick r:id="rId6"/>
              </a:rPr>
              <a:t>https://www.ncbi.nlm.nih.gov/pubmed/22956864</a:t>
            </a:r>
            <a:endParaRPr lang="en-GB" sz="1200"/>
          </a:p>
          <a:p>
            <a:endParaRPr lang="en-GB"/>
          </a:p>
        </p:txBody>
      </p:sp>
      <p:sp>
        <p:nvSpPr>
          <p:cNvPr id="4" name="Slide Number Placeholder 3"/>
          <p:cNvSpPr>
            <a:spLocks noGrp="1"/>
          </p:cNvSpPr>
          <p:nvPr>
            <p:ph type="sldNum" sz="quarter" idx="5"/>
          </p:nvPr>
        </p:nvSpPr>
        <p:spPr/>
        <p:txBody>
          <a:bodyPr/>
          <a:lstStyle/>
          <a:p>
            <a:fld id="{D440AB93-A7F5-44D2-9D01-2AE39D46F3B5}" type="slidenum">
              <a:rPr lang="en-GB" smtClean="0"/>
              <a:t>21</a:t>
            </a:fld>
            <a:endParaRPr lang="en-GB"/>
          </a:p>
        </p:txBody>
      </p:sp>
    </p:spTree>
    <p:extLst>
      <p:ext uri="{BB962C8B-B14F-4D97-AF65-F5344CB8AC3E}">
        <p14:creationId xmlns:p14="http://schemas.microsoft.com/office/powerpoint/2010/main" val="2441919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40AB93-A7F5-44D2-9D01-2AE39D46F3B5}" type="slidenum">
              <a:rPr lang="en-GB" smtClean="0"/>
              <a:t>22</a:t>
            </a:fld>
            <a:endParaRPr lang="en-GB"/>
          </a:p>
        </p:txBody>
      </p:sp>
    </p:spTree>
    <p:extLst>
      <p:ext uri="{BB962C8B-B14F-4D97-AF65-F5344CB8AC3E}">
        <p14:creationId xmlns:p14="http://schemas.microsoft.com/office/powerpoint/2010/main" val="2077723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cs typeface="Arial"/>
              </a:rPr>
              <a:t>Background:</a:t>
            </a:r>
          </a:p>
          <a:p>
            <a:r>
              <a:rPr lang="en-US" sz="1200" dirty="0">
                <a:ea typeface="+mn-lt"/>
                <a:cs typeface="+mn-lt"/>
              </a:rPr>
              <a:t>Living with dysphagia can have a profound impact on the residents in your homes. These residents may experience:</a:t>
            </a:r>
          </a:p>
          <a:p>
            <a:pPr marL="457200" indent="-457200">
              <a:buChar char="•"/>
            </a:pPr>
            <a:r>
              <a:rPr lang="en-US" sz="1200" dirty="0">
                <a:ea typeface="+mn-lt"/>
                <a:cs typeface="+mn-lt"/>
              </a:rPr>
              <a:t>Unintended weight loss</a:t>
            </a:r>
          </a:p>
          <a:p>
            <a:pPr marL="457200" indent="-457200">
              <a:buChar char="•"/>
            </a:pPr>
            <a:r>
              <a:rPr lang="en-US" sz="1200" dirty="0">
                <a:ea typeface="+mn-lt"/>
                <a:cs typeface="+mn-lt"/>
              </a:rPr>
              <a:t>Challenges with eating and drinking</a:t>
            </a:r>
          </a:p>
          <a:p>
            <a:pPr marL="457200" indent="-457200">
              <a:buChar char="•"/>
            </a:pPr>
            <a:r>
              <a:rPr lang="en-US" sz="1200" dirty="0">
                <a:ea typeface="+mn-lt"/>
                <a:cs typeface="+mn-lt"/>
              </a:rPr>
              <a:t>Disinterest in food</a:t>
            </a:r>
          </a:p>
          <a:p>
            <a:pPr marL="457200" indent="-457200">
              <a:buChar char="•"/>
            </a:pPr>
            <a:r>
              <a:rPr lang="en-US" sz="1200" dirty="0">
                <a:ea typeface="+mn-lt"/>
                <a:cs typeface="+mn-lt"/>
              </a:rPr>
              <a:t>Reductions in dignity and quality of life</a:t>
            </a:r>
            <a:endParaRPr lang="en-US" sz="1200" dirty="0">
              <a:cs typeface="Arial"/>
            </a:endParaRPr>
          </a:p>
          <a:p>
            <a:endParaRPr lang="en-GB" dirty="0"/>
          </a:p>
        </p:txBody>
      </p:sp>
      <p:sp>
        <p:nvSpPr>
          <p:cNvPr id="4" name="Slide Number Placeholder 3"/>
          <p:cNvSpPr>
            <a:spLocks noGrp="1"/>
          </p:cNvSpPr>
          <p:nvPr>
            <p:ph type="sldNum" sz="quarter" idx="5"/>
          </p:nvPr>
        </p:nvSpPr>
        <p:spPr/>
        <p:txBody>
          <a:bodyPr/>
          <a:lstStyle/>
          <a:p>
            <a:fld id="{D440AB93-A7F5-44D2-9D01-2AE39D46F3B5}" type="slidenum">
              <a:rPr lang="en-GB" smtClean="0"/>
              <a:t>3</a:t>
            </a:fld>
            <a:endParaRPr lang="en-GB"/>
          </a:p>
        </p:txBody>
      </p:sp>
    </p:spTree>
    <p:extLst>
      <p:ext uri="{BB962C8B-B14F-4D97-AF65-F5344CB8AC3E}">
        <p14:creationId xmlns:p14="http://schemas.microsoft.com/office/powerpoint/2010/main" val="1087099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SLT = speech and language therapist</a:t>
            </a:r>
          </a:p>
          <a:p>
            <a:r>
              <a:rPr lang="en-GB" sz="1200"/>
              <a:t>CQC – care quality commission</a:t>
            </a:r>
          </a:p>
          <a:p>
            <a:endParaRPr lang="en-GB"/>
          </a:p>
        </p:txBody>
      </p:sp>
      <p:sp>
        <p:nvSpPr>
          <p:cNvPr id="4" name="Slide Number Placeholder 3"/>
          <p:cNvSpPr>
            <a:spLocks noGrp="1"/>
          </p:cNvSpPr>
          <p:nvPr>
            <p:ph type="sldNum" sz="quarter" idx="5"/>
          </p:nvPr>
        </p:nvSpPr>
        <p:spPr/>
        <p:txBody>
          <a:bodyPr/>
          <a:lstStyle/>
          <a:p>
            <a:fld id="{D440AB93-A7F5-44D2-9D01-2AE39D46F3B5}" type="slidenum">
              <a:rPr lang="en-GB" smtClean="0"/>
              <a:t>23</a:t>
            </a:fld>
            <a:endParaRPr lang="en-GB"/>
          </a:p>
        </p:txBody>
      </p:sp>
    </p:spTree>
    <p:extLst>
      <p:ext uri="{BB962C8B-B14F-4D97-AF65-F5344CB8AC3E}">
        <p14:creationId xmlns:p14="http://schemas.microsoft.com/office/powerpoint/2010/main" val="3963294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40AB93-A7F5-44D2-9D01-2AE39D46F3B5}" type="slidenum">
              <a:rPr lang="en-GB" smtClean="0"/>
              <a:t>24</a:t>
            </a:fld>
            <a:endParaRPr lang="en-GB"/>
          </a:p>
        </p:txBody>
      </p:sp>
    </p:spTree>
    <p:extLst>
      <p:ext uri="{BB962C8B-B14F-4D97-AF65-F5344CB8AC3E}">
        <p14:creationId xmlns:p14="http://schemas.microsoft.com/office/powerpoint/2010/main" val="2534962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 collaboration of HCP’s and industry to produce a global standard for texture modified food and drinks for those with dysphagia. It’s aim is to be the universal language for all that have input into producing, serving and eating TM foods</a:t>
            </a:r>
          </a:p>
          <a:p>
            <a:endParaRPr lang="en-GB"/>
          </a:p>
        </p:txBody>
      </p:sp>
      <p:sp>
        <p:nvSpPr>
          <p:cNvPr id="4" name="Slide Number Placeholder 3"/>
          <p:cNvSpPr>
            <a:spLocks noGrp="1"/>
          </p:cNvSpPr>
          <p:nvPr>
            <p:ph type="sldNum" sz="quarter" idx="5"/>
          </p:nvPr>
        </p:nvSpPr>
        <p:spPr/>
        <p:txBody>
          <a:bodyPr/>
          <a:lstStyle/>
          <a:p>
            <a:fld id="{D440AB93-A7F5-44D2-9D01-2AE39D46F3B5}" type="slidenum">
              <a:rPr lang="en-GB" smtClean="0"/>
              <a:t>25</a:t>
            </a:fld>
            <a:endParaRPr lang="en-GB"/>
          </a:p>
        </p:txBody>
      </p:sp>
    </p:spTree>
    <p:extLst>
      <p:ext uri="{BB962C8B-B14F-4D97-AF65-F5344CB8AC3E}">
        <p14:creationId xmlns:p14="http://schemas.microsoft.com/office/powerpoint/2010/main" val="2396741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IDDSI:</a:t>
            </a:r>
          </a:p>
          <a:p>
            <a:pPr marL="171450" indent="-171450">
              <a:buFont typeface="Arial" panose="020B0604020202020204" pitchFamily="34" charset="0"/>
              <a:buChar char="•"/>
            </a:pPr>
            <a:r>
              <a:rPr lang="en-GB"/>
              <a:t>IDDSI works on 8 ‘levels’ </a:t>
            </a:r>
            <a:r>
              <a:rPr lang="en-GB">
                <a:sym typeface="Wingdings" panose="05000000000000000000" pitchFamily="2" charset="2"/>
              </a:rPr>
              <a:t> 0-7 with drinks being 0-4 and food 3-7</a:t>
            </a:r>
          </a:p>
          <a:p>
            <a:pPr marL="171450" indent="-171450">
              <a:buFont typeface="Arial" panose="020B0604020202020204" pitchFamily="34" charset="0"/>
              <a:buChar char="•"/>
            </a:pPr>
            <a:r>
              <a:rPr lang="en-GB">
                <a:sym typeface="Wingdings" panose="05000000000000000000" pitchFamily="2" charset="2"/>
              </a:rPr>
              <a:t>Cross over at level ¾ for things like soups/puddings</a:t>
            </a:r>
            <a:endParaRPr lang="en-GB"/>
          </a:p>
          <a:p>
            <a:endParaRPr lang="en-GB"/>
          </a:p>
          <a:p>
            <a:endParaRPr lang="en-GB"/>
          </a:p>
          <a:p>
            <a:r>
              <a:rPr lang="en-GB"/>
              <a:t>We don’t do drinks so will be focussing on food levels 3-7</a:t>
            </a:r>
          </a:p>
          <a:p>
            <a:endParaRPr lang="en-GB"/>
          </a:p>
        </p:txBody>
      </p:sp>
      <p:sp>
        <p:nvSpPr>
          <p:cNvPr id="4" name="Slide Number Placeholder 3"/>
          <p:cNvSpPr>
            <a:spLocks noGrp="1"/>
          </p:cNvSpPr>
          <p:nvPr>
            <p:ph type="sldNum" sz="quarter" idx="5"/>
          </p:nvPr>
        </p:nvSpPr>
        <p:spPr/>
        <p:txBody>
          <a:bodyPr/>
          <a:lstStyle/>
          <a:p>
            <a:fld id="{D440AB93-A7F5-44D2-9D01-2AE39D46F3B5}" type="slidenum">
              <a:rPr lang="en-GB" smtClean="0"/>
              <a:t>26</a:t>
            </a:fld>
            <a:endParaRPr lang="en-GB"/>
          </a:p>
        </p:txBody>
      </p:sp>
    </p:spTree>
    <p:extLst>
      <p:ext uri="{BB962C8B-B14F-4D97-AF65-F5344CB8AC3E}">
        <p14:creationId xmlns:p14="http://schemas.microsoft.com/office/powerpoint/2010/main" val="1814832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40AB93-A7F5-44D2-9D01-2AE39D46F3B5}" type="slidenum">
              <a:rPr lang="en-GB" smtClean="0"/>
              <a:t>27</a:t>
            </a:fld>
            <a:endParaRPr lang="en-GB"/>
          </a:p>
        </p:txBody>
      </p:sp>
    </p:spTree>
    <p:extLst>
      <p:ext uri="{BB962C8B-B14F-4D97-AF65-F5344CB8AC3E}">
        <p14:creationId xmlns:p14="http://schemas.microsoft.com/office/powerpoint/2010/main" val="2492246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 you can see, IDDSI level 4 can be described as…</a:t>
            </a:r>
          </a:p>
          <a:p>
            <a:endParaRPr lang="en-GB"/>
          </a:p>
        </p:txBody>
      </p:sp>
      <p:sp>
        <p:nvSpPr>
          <p:cNvPr id="4" name="Slide Number Placeholder 3"/>
          <p:cNvSpPr>
            <a:spLocks noGrp="1"/>
          </p:cNvSpPr>
          <p:nvPr>
            <p:ph type="sldNum" sz="quarter" idx="5"/>
          </p:nvPr>
        </p:nvSpPr>
        <p:spPr/>
        <p:txBody>
          <a:bodyPr/>
          <a:lstStyle/>
          <a:p>
            <a:fld id="{D440AB93-A7F5-44D2-9D01-2AE39D46F3B5}" type="slidenum">
              <a:rPr lang="en-GB" smtClean="0"/>
              <a:t>28</a:t>
            </a:fld>
            <a:endParaRPr lang="en-GB"/>
          </a:p>
        </p:txBody>
      </p:sp>
    </p:spTree>
    <p:extLst>
      <p:ext uri="{BB962C8B-B14F-4D97-AF65-F5344CB8AC3E}">
        <p14:creationId xmlns:p14="http://schemas.microsoft.com/office/powerpoint/2010/main" val="2153115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Read what characteristics </a:t>
            </a:r>
            <a:r>
              <a:rPr lang="en-GB">
                <a:sym typeface="Wingdings" panose="05000000000000000000" pitchFamily="2" charset="2"/>
              </a:rPr>
              <a:t> e.g. can be scooped and shaped on a plate, biting not required, chewing needed</a:t>
            </a:r>
            <a:endParaRPr lang="en-GB"/>
          </a:p>
          <a:p>
            <a:endParaRPr lang="en-GB"/>
          </a:p>
          <a:p>
            <a:r>
              <a:rPr lang="en-GB"/>
              <a:t>Most important and significant change is that level 5 mainly consists of lumps in 4mm x15mm size for adults.</a:t>
            </a:r>
          </a:p>
          <a:p>
            <a:endParaRPr lang="en-GB"/>
          </a:p>
          <a:p>
            <a:r>
              <a:rPr lang="en-GB"/>
              <a:t>For children lump sizes are </a:t>
            </a:r>
            <a:r>
              <a:rPr lang="en-US"/>
              <a:t>equal to or less than 2 mm width and no longer than 8mm in length </a:t>
            </a:r>
          </a:p>
          <a:p>
            <a:endParaRPr lang="en-US"/>
          </a:p>
          <a:p>
            <a:r>
              <a:rPr lang="en-US"/>
              <a:t>WFF Meals ONLY designed for adults specifications </a:t>
            </a:r>
            <a:endParaRPr lang="en-GB"/>
          </a:p>
          <a:p>
            <a:endParaRPr lang="en-GB"/>
          </a:p>
        </p:txBody>
      </p:sp>
      <p:sp>
        <p:nvSpPr>
          <p:cNvPr id="4" name="Slide Number Placeholder 3"/>
          <p:cNvSpPr>
            <a:spLocks noGrp="1"/>
          </p:cNvSpPr>
          <p:nvPr>
            <p:ph type="sldNum" sz="quarter" idx="5"/>
          </p:nvPr>
        </p:nvSpPr>
        <p:spPr/>
        <p:txBody>
          <a:bodyPr/>
          <a:lstStyle/>
          <a:p>
            <a:fld id="{D440AB93-A7F5-44D2-9D01-2AE39D46F3B5}" type="slidenum">
              <a:rPr lang="en-GB" smtClean="0"/>
              <a:t>29</a:t>
            </a:fld>
            <a:endParaRPr lang="en-GB"/>
          </a:p>
        </p:txBody>
      </p:sp>
    </p:spTree>
    <p:extLst>
      <p:ext uri="{BB962C8B-B14F-4D97-AF65-F5344CB8AC3E}">
        <p14:creationId xmlns:p14="http://schemas.microsoft.com/office/powerpoint/2010/main" val="2352700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Main feature everything to be 15mm size pieces for adults.</a:t>
            </a:r>
          </a:p>
          <a:p>
            <a:r>
              <a:rPr lang="en-GB"/>
              <a:t>For children: </a:t>
            </a:r>
            <a:r>
              <a:rPr lang="en-US"/>
              <a:t> 8mm pieces (no larger than) </a:t>
            </a:r>
          </a:p>
          <a:p>
            <a:r>
              <a:rPr lang="en-US"/>
              <a:t>WFF Meals ONLY designed for adults specifications</a:t>
            </a:r>
            <a:endParaRPr lang="en-GB"/>
          </a:p>
          <a:p>
            <a:endParaRPr lang="en-GB"/>
          </a:p>
        </p:txBody>
      </p:sp>
      <p:sp>
        <p:nvSpPr>
          <p:cNvPr id="4" name="Slide Number Placeholder 3"/>
          <p:cNvSpPr>
            <a:spLocks noGrp="1"/>
          </p:cNvSpPr>
          <p:nvPr>
            <p:ph type="sldNum" sz="quarter" idx="5"/>
          </p:nvPr>
        </p:nvSpPr>
        <p:spPr/>
        <p:txBody>
          <a:bodyPr/>
          <a:lstStyle/>
          <a:p>
            <a:fld id="{D440AB93-A7F5-44D2-9D01-2AE39D46F3B5}" type="slidenum">
              <a:rPr lang="en-GB" smtClean="0"/>
              <a:t>30</a:t>
            </a:fld>
            <a:endParaRPr lang="en-GB"/>
          </a:p>
        </p:txBody>
      </p:sp>
    </p:spTree>
    <p:extLst>
      <p:ext uri="{BB962C8B-B14F-4D97-AF65-F5344CB8AC3E}">
        <p14:creationId xmlns:p14="http://schemas.microsoft.com/office/powerpoint/2010/main" val="74956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Outline why an overview of this IDDSI level is important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 Use of term soft diet is ambiguous; patient safety alert in 2018 called for removal of vague terminology around TM diets, including </a:t>
            </a:r>
            <a:r>
              <a:rPr lang="en-US" b="1"/>
              <a:t>‘soft’</a:t>
            </a:r>
            <a:endParaRPr lang="en-GB" b="1"/>
          </a:p>
          <a:p>
            <a:endParaRPr lang="en-US"/>
          </a:p>
          <a:p>
            <a:r>
              <a:rPr lang="en-US"/>
              <a:t>Physiological implications may include:</a:t>
            </a:r>
          </a:p>
          <a:p>
            <a:r>
              <a:rPr lang="en-US"/>
              <a:t>Those who find food of harder textures painful/difficult to chew/swallow, fatigue, challenging mealtime </a:t>
            </a:r>
            <a:r>
              <a:rPr lang="en-US" err="1"/>
              <a:t>behaviours</a:t>
            </a:r>
            <a:r>
              <a:rPr lang="en-US"/>
              <a:t> such as putting too much food in mouth, not chewing properly, eating too fast</a:t>
            </a:r>
          </a:p>
          <a:p>
            <a:endParaRPr lang="en-US"/>
          </a:p>
          <a:p>
            <a:r>
              <a:rPr lang="en-US"/>
              <a:t>Requires the ability to chew and orally process soft/tender foods without tiring easily, there are tests that need to be done to identify foods as E2C</a:t>
            </a:r>
          </a:p>
          <a:p>
            <a:r>
              <a:rPr lang="en-US"/>
              <a:t>Explain why/how this addition came about: feedback from SLT’s that jump from L6 to L7 regular was too big</a:t>
            </a:r>
          </a:p>
        </p:txBody>
      </p:sp>
      <p:sp>
        <p:nvSpPr>
          <p:cNvPr id="4" name="Slide Number Placeholder 3"/>
          <p:cNvSpPr>
            <a:spLocks noGrp="1"/>
          </p:cNvSpPr>
          <p:nvPr>
            <p:ph type="sldNum" sz="quarter" idx="5"/>
          </p:nvPr>
        </p:nvSpPr>
        <p:spPr/>
        <p:txBody>
          <a:bodyPr/>
          <a:lstStyle/>
          <a:p>
            <a:fld id="{D440AB93-A7F5-44D2-9D01-2AE39D46F3B5}" type="slidenum">
              <a:rPr lang="en-GB" smtClean="0"/>
              <a:t>31</a:t>
            </a:fld>
            <a:endParaRPr lang="en-GB"/>
          </a:p>
        </p:txBody>
      </p:sp>
    </p:spTree>
    <p:extLst>
      <p:ext uri="{BB962C8B-B14F-4D97-AF65-F5344CB8AC3E}">
        <p14:creationId xmlns:p14="http://schemas.microsoft.com/office/powerpoint/2010/main" val="1570634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Ask if there are any questions </a:t>
            </a:r>
            <a:endParaRPr lang="en-GB"/>
          </a:p>
        </p:txBody>
      </p:sp>
      <p:sp>
        <p:nvSpPr>
          <p:cNvPr id="4" name="Slide Number Placeholder 3"/>
          <p:cNvSpPr>
            <a:spLocks noGrp="1"/>
          </p:cNvSpPr>
          <p:nvPr>
            <p:ph type="sldNum" sz="quarter" idx="5"/>
          </p:nvPr>
        </p:nvSpPr>
        <p:spPr/>
        <p:txBody>
          <a:bodyPr/>
          <a:lstStyle/>
          <a:p>
            <a:fld id="{D440AB93-A7F5-44D2-9D01-2AE39D46F3B5}" type="slidenum">
              <a:rPr lang="en-GB" smtClean="0"/>
              <a:t>33</a:t>
            </a:fld>
            <a:endParaRPr lang="en-GB"/>
          </a:p>
        </p:txBody>
      </p:sp>
    </p:spTree>
    <p:extLst>
      <p:ext uri="{BB962C8B-B14F-4D97-AF65-F5344CB8AC3E}">
        <p14:creationId xmlns:p14="http://schemas.microsoft.com/office/powerpoint/2010/main" val="3761255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in 17 fact: [1] Holland G, </a:t>
            </a:r>
            <a:r>
              <a:rPr lang="en-GB" err="1"/>
              <a:t>Jayasekeran</a:t>
            </a:r>
            <a:r>
              <a:rPr lang="en-GB"/>
              <a:t> V, Pendleton N, Horan M, Jones M, </a:t>
            </a:r>
            <a:r>
              <a:rPr lang="en-GB" err="1"/>
              <a:t>Hamdy</a:t>
            </a:r>
            <a:r>
              <a:rPr lang="en-GB"/>
              <a:t> S. Prevalence and symptom profiling of oropharyngeal dysphagia in a community dwelling of an elderly population: a self- reporting questionnaire survey. Dis </a:t>
            </a:r>
            <a:r>
              <a:rPr lang="en-GB" err="1"/>
              <a:t>Esophagus</a:t>
            </a:r>
            <a:r>
              <a:rPr lang="en-GB"/>
              <a:t> 2011; 24: 476–80.</a:t>
            </a:r>
          </a:p>
          <a:p>
            <a:endParaRPr lang="en-GB"/>
          </a:p>
          <a:p>
            <a:r>
              <a:rPr lang="en-GB"/>
              <a:t>[2] Livia Sura, Aarthi </a:t>
            </a:r>
            <a:r>
              <a:rPr lang="en-GB" err="1"/>
              <a:t>Madhavan</a:t>
            </a:r>
            <a:r>
              <a:rPr lang="en-GB"/>
              <a:t>, Giselle Carnaby, Michael A Crary (2012), </a:t>
            </a:r>
            <a:r>
              <a:rPr lang="en-US"/>
              <a:t>Dysphagia in the elderly: management and nutritional considerations, </a:t>
            </a:r>
            <a:r>
              <a:rPr lang="en-US" i="1"/>
              <a:t>Clinical Interventions in Ageing.</a:t>
            </a:r>
            <a:endParaRPr lang="en-GB"/>
          </a:p>
          <a:p>
            <a:endParaRPr lang="en-GB">
              <a:cs typeface="Calibri"/>
            </a:endParaRPr>
          </a:p>
        </p:txBody>
      </p:sp>
      <p:sp>
        <p:nvSpPr>
          <p:cNvPr id="4" name="Slide Number Placeholder 3"/>
          <p:cNvSpPr>
            <a:spLocks noGrp="1"/>
          </p:cNvSpPr>
          <p:nvPr>
            <p:ph type="sldNum" sz="quarter" idx="5"/>
          </p:nvPr>
        </p:nvSpPr>
        <p:spPr/>
        <p:txBody>
          <a:bodyPr/>
          <a:lstStyle/>
          <a:p>
            <a:fld id="{D440AB93-A7F5-44D2-9D01-2AE39D46F3B5}" type="slidenum">
              <a:rPr lang="en-GB" smtClean="0"/>
              <a:t>4</a:t>
            </a:fld>
            <a:endParaRPr lang="en-GB"/>
          </a:p>
        </p:txBody>
      </p:sp>
    </p:spTree>
    <p:extLst>
      <p:ext uri="{BB962C8B-B14F-4D97-AF65-F5344CB8AC3E}">
        <p14:creationId xmlns:p14="http://schemas.microsoft.com/office/powerpoint/2010/main" val="131761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Many swallows a day, we don’t usually give it a second thought</a:t>
            </a:r>
          </a:p>
          <a:p>
            <a:endParaRPr lang="en-GB"/>
          </a:p>
          <a:p>
            <a:r>
              <a:rPr lang="en-GB"/>
              <a:t>However it’s a very complicated process involving many nerves and muscles</a:t>
            </a:r>
          </a:p>
          <a:p>
            <a:endParaRPr lang="en-GB"/>
          </a:p>
          <a:p>
            <a:r>
              <a:rPr lang="en-GB"/>
              <a:t>Normally, Food travels through the mouth, down the oesophagus to the stomach and should avoid the airway and lungs</a:t>
            </a:r>
          </a:p>
          <a:p>
            <a:endParaRPr lang="en-GB"/>
          </a:p>
        </p:txBody>
      </p:sp>
      <p:sp>
        <p:nvSpPr>
          <p:cNvPr id="4" name="Slide Number Placeholder 3"/>
          <p:cNvSpPr>
            <a:spLocks noGrp="1"/>
          </p:cNvSpPr>
          <p:nvPr>
            <p:ph type="sldNum" sz="quarter" idx="5"/>
          </p:nvPr>
        </p:nvSpPr>
        <p:spPr/>
        <p:txBody>
          <a:bodyPr/>
          <a:lstStyle/>
          <a:p>
            <a:fld id="{D440AB93-A7F5-44D2-9D01-2AE39D46F3B5}" type="slidenum">
              <a:rPr lang="en-GB" smtClean="0"/>
              <a:t>5</a:t>
            </a:fld>
            <a:endParaRPr lang="en-GB"/>
          </a:p>
        </p:txBody>
      </p:sp>
    </p:spTree>
    <p:extLst>
      <p:ext uri="{BB962C8B-B14F-4D97-AF65-F5344CB8AC3E}">
        <p14:creationId xmlns:p14="http://schemas.microsoft.com/office/powerpoint/2010/main" val="326479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Brief talk-through of each stage (only pre-oral stage will have another slide), e.g. for oral and pharyngeal stages, mention the steps involved (some voluntary, some involuntary) in order to swallow successfully </a:t>
            </a:r>
          </a:p>
          <a:p>
            <a:endParaRPr lang="en-GB">
              <a:cs typeface="Calibri"/>
            </a:endParaRPr>
          </a:p>
          <a:p>
            <a:pPr>
              <a:lnSpc>
                <a:spcPct val="90000"/>
              </a:lnSpc>
              <a:spcBef>
                <a:spcPts val="1000"/>
              </a:spcBef>
            </a:pPr>
            <a:endParaRPr lang="en-GB">
              <a:cs typeface="Calibri"/>
            </a:endParaRPr>
          </a:p>
          <a:p>
            <a:pPr>
              <a:lnSpc>
                <a:spcPct val="90000"/>
              </a:lnSpc>
              <a:spcBef>
                <a:spcPts val="1000"/>
              </a:spcBef>
            </a:pPr>
            <a:endParaRPr lang="en-GB"/>
          </a:p>
          <a:p>
            <a:endParaRPr lang="en-GB">
              <a:cs typeface="Calibri"/>
            </a:endParaRPr>
          </a:p>
        </p:txBody>
      </p:sp>
      <p:sp>
        <p:nvSpPr>
          <p:cNvPr id="4" name="Slide Number Placeholder 3"/>
          <p:cNvSpPr>
            <a:spLocks noGrp="1"/>
          </p:cNvSpPr>
          <p:nvPr>
            <p:ph type="sldNum" sz="quarter" idx="5"/>
          </p:nvPr>
        </p:nvSpPr>
        <p:spPr/>
        <p:txBody>
          <a:bodyPr/>
          <a:lstStyle/>
          <a:p>
            <a:fld id="{D440AB93-A7F5-44D2-9D01-2AE39D46F3B5}" type="slidenum">
              <a:rPr lang="en-GB" smtClean="0"/>
              <a:t>6</a:t>
            </a:fld>
            <a:endParaRPr lang="en-GB"/>
          </a:p>
        </p:txBody>
      </p:sp>
    </p:spTree>
    <p:extLst>
      <p:ext uri="{BB962C8B-B14F-4D97-AF65-F5344CB8AC3E}">
        <p14:creationId xmlns:p14="http://schemas.microsoft.com/office/powerpoint/2010/main" val="2220783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Pre-oral stage = smell/vision,</a:t>
            </a:r>
          </a:p>
          <a:p>
            <a:endParaRPr lang="en-GB"/>
          </a:p>
          <a:p>
            <a:r>
              <a:rPr lang="en-GB"/>
              <a:t>Stimulates physiological smell. The smell of your favourite food makes your mouth water in preparation/anticipation for eating and digestion.</a:t>
            </a:r>
          </a:p>
          <a:p>
            <a:endParaRPr lang="en-GB"/>
          </a:p>
          <a:p>
            <a:r>
              <a:rPr lang="en-GB"/>
              <a:t>Poorly blended food can upset this and reduce appetite. </a:t>
            </a:r>
          </a:p>
          <a:p>
            <a:endParaRPr lang="en-GB"/>
          </a:p>
          <a:p>
            <a:r>
              <a:rPr lang="en-GB"/>
              <a:t>Our meals are moulded to be much more visually appealing and can be a welcomed change for those on a TM diet</a:t>
            </a:r>
          </a:p>
          <a:p>
            <a:endParaRPr lang="en-GB"/>
          </a:p>
          <a:p>
            <a:endParaRPr lang="en-GB"/>
          </a:p>
        </p:txBody>
      </p:sp>
      <p:sp>
        <p:nvSpPr>
          <p:cNvPr id="4" name="Slide Number Placeholder 3"/>
          <p:cNvSpPr>
            <a:spLocks noGrp="1"/>
          </p:cNvSpPr>
          <p:nvPr>
            <p:ph type="sldNum" sz="quarter" idx="5"/>
          </p:nvPr>
        </p:nvSpPr>
        <p:spPr/>
        <p:txBody>
          <a:bodyPr/>
          <a:lstStyle/>
          <a:p>
            <a:fld id="{D440AB93-A7F5-44D2-9D01-2AE39D46F3B5}" type="slidenum">
              <a:rPr lang="en-GB" smtClean="0"/>
              <a:t>7</a:t>
            </a:fld>
            <a:endParaRPr lang="en-GB"/>
          </a:p>
        </p:txBody>
      </p:sp>
    </p:spTree>
    <p:extLst>
      <p:ext uri="{BB962C8B-B14F-4D97-AF65-F5344CB8AC3E}">
        <p14:creationId xmlns:p14="http://schemas.microsoft.com/office/powerpoint/2010/main" val="2013650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40AB93-A7F5-44D2-9D01-2AE39D46F3B5}" type="slidenum">
              <a:rPr lang="en-GB" smtClean="0"/>
              <a:t>8</a:t>
            </a:fld>
            <a:endParaRPr lang="en-GB"/>
          </a:p>
        </p:txBody>
      </p:sp>
    </p:spTree>
    <p:extLst>
      <p:ext uri="{BB962C8B-B14F-4D97-AF65-F5344CB8AC3E}">
        <p14:creationId xmlns:p14="http://schemas.microsoft.com/office/powerpoint/2010/main" val="2556193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Run through them</a:t>
            </a:r>
          </a:p>
          <a:p>
            <a:endParaRPr lang="en-GB"/>
          </a:p>
          <a:p>
            <a:r>
              <a:rPr lang="en-GB"/>
              <a:t>COPD = chronic obstructive pulmonary disease (respiratory disease)</a:t>
            </a:r>
            <a:endParaRPr lang="en-GB">
              <a:cs typeface="Calibri"/>
            </a:endParaRPr>
          </a:p>
          <a:p>
            <a:r>
              <a:rPr lang="en-GB"/>
              <a:t>(Might find it hard to breath and swallow = risk of aspiration)</a:t>
            </a:r>
            <a:endParaRPr lang="en-GB">
              <a:cs typeface="Calibri"/>
            </a:endParaRPr>
          </a:p>
          <a:p>
            <a:endParaRPr lang="en-GB"/>
          </a:p>
        </p:txBody>
      </p:sp>
      <p:sp>
        <p:nvSpPr>
          <p:cNvPr id="4" name="Slide Number Placeholder 3"/>
          <p:cNvSpPr>
            <a:spLocks noGrp="1"/>
          </p:cNvSpPr>
          <p:nvPr>
            <p:ph type="sldNum" sz="quarter" idx="5"/>
          </p:nvPr>
        </p:nvSpPr>
        <p:spPr/>
        <p:txBody>
          <a:bodyPr/>
          <a:lstStyle/>
          <a:p>
            <a:fld id="{D440AB93-A7F5-44D2-9D01-2AE39D46F3B5}" type="slidenum">
              <a:rPr lang="en-GB" smtClean="0"/>
              <a:t>9</a:t>
            </a:fld>
            <a:endParaRPr lang="en-GB"/>
          </a:p>
        </p:txBody>
      </p:sp>
    </p:spTree>
    <p:extLst>
      <p:ext uri="{BB962C8B-B14F-4D97-AF65-F5344CB8AC3E}">
        <p14:creationId xmlns:p14="http://schemas.microsoft.com/office/powerpoint/2010/main" val="4142958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State  the stages of chewing</a:t>
            </a:r>
          </a:p>
          <a:p>
            <a:endParaRPr lang="en-GB"/>
          </a:p>
          <a:p>
            <a:r>
              <a:rPr lang="en-GB"/>
              <a:t>Crux of this slide is there are lots of intricate steps that provide many rooms for inabilities to arise</a:t>
            </a:r>
          </a:p>
          <a:p>
            <a:endParaRPr lang="en-GB"/>
          </a:p>
          <a:p>
            <a:r>
              <a:rPr lang="en-GB"/>
              <a:t>TM food is easer to swallow as dysphagia impedes some of these steps </a:t>
            </a:r>
          </a:p>
          <a:p>
            <a:endParaRPr lang="en-GB"/>
          </a:p>
        </p:txBody>
      </p:sp>
      <p:sp>
        <p:nvSpPr>
          <p:cNvPr id="4" name="Slide Number Placeholder 3"/>
          <p:cNvSpPr>
            <a:spLocks noGrp="1"/>
          </p:cNvSpPr>
          <p:nvPr>
            <p:ph type="sldNum" sz="quarter" idx="5"/>
          </p:nvPr>
        </p:nvSpPr>
        <p:spPr/>
        <p:txBody>
          <a:bodyPr/>
          <a:lstStyle/>
          <a:p>
            <a:fld id="{D440AB93-A7F5-44D2-9D01-2AE39D46F3B5}" type="slidenum">
              <a:rPr lang="en-GB" smtClean="0"/>
              <a:t>10</a:t>
            </a:fld>
            <a:endParaRPr lang="en-GB"/>
          </a:p>
        </p:txBody>
      </p:sp>
    </p:spTree>
    <p:extLst>
      <p:ext uri="{BB962C8B-B14F-4D97-AF65-F5344CB8AC3E}">
        <p14:creationId xmlns:p14="http://schemas.microsoft.com/office/powerpoint/2010/main" val="33930994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Food">
    <p:spTree>
      <p:nvGrpSpPr>
        <p:cNvPr id="1" name=""/>
        <p:cNvGrpSpPr/>
        <p:nvPr/>
      </p:nvGrpSpPr>
      <p:grpSpPr>
        <a:xfrm>
          <a:off x="0" y="0"/>
          <a:ext cx="0" cy="0"/>
          <a:chOff x="0" y="0"/>
          <a:chExt cx="0" cy="0"/>
        </a:xfrm>
      </p:grpSpPr>
      <p:pic>
        <p:nvPicPr>
          <p:cNvPr id="8" name="Picture 7" descr="A tray of food on a plate&#10;&#10;Description automatically generated">
            <a:extLst>
              <a:ext uri="{FF2B5EF4-FFF2-40B4-BE49-F238E27FC236}">
                <a16:creationId xmlns:a16="http://schemas.microsoft.com/office/drawing/2014/main" id="{68173F30-71AF-4898-A111-753ECF7FCD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75" t="24983" r="12407" b="15090"/>
          <a:stretch/>
        </p:blipFill>
        <p:spPr>
          <a:xfrm>
            <a:off x="1" y="0"/>
            <a:ext cx="12191999" cy="6858000"/>
          </a:xfrm>
          <a:prstGeom prst="rect">
            <a:avLst/>
          </a:prstGeom>
        </p:spPr>
      </p:pic>
      <p:sp>
        <p:nvSpPr>
          <p:cNvPr id="12" name="Rectangle 11">
            <a:extLst>
              <a:ext uri="{FF2B5EF4-FFF2-40B4-BE49-F238E27FC236}">
                <a16:creationId xmlns:a16="http://schemas.microsoft.com/office/drawing/2014/main" id="{C00FD121-7097-416A-9434-F3D709BAED0D}"/>
              </a:ext>
            </a:extLst>
          </p:cNvPr>
          <p:cNvSpPr/>
          <p:nvPr userDrawn="1"/>
        </p:nvSpPr>
        <p:spPr>
          <a:xfrm>
            <a:off x="0" y="1521619"/>
            <a:ext cx="12192000" cy="165576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22">
            <a:extLst>
              <a:ext uri="{FF2B5EF4-FFF2-40B4-BE49-F238E27FC236}">
                <a16:creationId xmlns:a16="http://schemas.microsoft.com/office/drawing/2014/main" id="{695B8E15-867F-491B-8700-300551A60B9D}"/>
              </a:ext>
            </a:extLst>
          </p:cNvPr>
          <p:cNvSpPr>
            <a:spLocks noGrp="1"/>
          </p:cNvSpPr>
          <p:nvPr>
            <p:ph type="body" sz="quarter" idx="15" hasCustomPrompt="1"/>
          </p:nvPr>
        </p:nvSpPr>
        <p:spPr>
          <a:xfrm>
            <a:off x="284164" y="1739900"/>
            <a:ext cx="8033360" cy="1219200"/>
          </a:xfrm>
        </p:spPr>
        <p:txBody>
          <a:bodyPr anchor="ctr">
            <a:noAutofit/>
          </a:bodyPr>
          <a:lstStyle>
            <a:lvl1pPr>
              <a:defRPr sz="5400" b="1">
                <a:solidFill>
                  <a:schemeClr val="bg1"/>
                </a:solidFill>
              </a:defRPr>
            </a:lvl1pPr>
          </a:lstStyle>
          <a:p>
            <a:pPr lvl="0"/>
            <a:r>
              <a:rPr lang="en-US"/>
              <a:t>Insert presentation title</a:t>
            </a:r>
          </a:p>
        </p:txBody>
      </p:sp>
      <p:sp>
        <p:nvSpPr>
          <p:cNvPr id="6" name="Text Placeholder 5">
            <a:extLst>
              <a:ext uri="{FF2B5EF4-FFF2-40B4-BE49-F238E27FC236}">
                <a16:creationId xmlns:a16="http://schemas.microsoft.com/office/drawing/2014/main" id="{8A6F4B90-3FAB-4CB7-B8E0-BC5EF702A84F}"/>
              </a:ext>
            </a:extLst>
          </p:cNvPr>
          <p:cNvSpPr>
            <a:spLocks noGrp="1"/>
          </p:cNvSpPr>
          <p:nvPr>
            <p:ph type="body" sz="quarter" idx="16" hasCustomPrompt="1"/>
          </p:nvPr>
        </p:nvSpPr>
        <p:spPr>
          <a:xfrm>
            <a:off x="284163" y="5541169"/>
            <a:ext cx="3411538" cy="546100"/>
          </a:xfrm>
        </p:spPr>
        <p:txBody>
          <a:bodyPr>
            <a:normAutofit/>
          </a:bodyPr>
          <a:lstStyle>
            <a:lvl1pPr>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presenter name here</a:t>
            </a:r>
          </a:p>
        </p:txBody>
      </p:sp>
      <p:sp>
        <p:nvSpPr>
          <p:cNvPr id="14" name="Text Placeholder 5">
            <a:extLst>
              <a:ext uri="{FF2B5EF4-FFF2-40B4-BE49-F238E27FC236}">
                <a16:creationId xmlns:a16="http://schemas.microsoft.com/office/drawing/2014/main" id="{6C6050F9-758D-4DB7-BE22-BB67B2B69F16}"/>
              </a:ext>
            </a:extLst>
          </p:cNvPr>
          <p:cNvSpPr>
            <a:spLocks noGrp="1"/>
          </p:cNvSpPr>
          <p:nvPr>
            <p:ph type="body" sz="quarter" idx="17" hasCustomPrompt="1"/>
          </p:nvPr>
        </p:nvSpPr>
        <p:spPr>
          <a:xfrm>
            <a:off x="284163" y="6104067"/>
            <a:ext cx="3411538" cy="546100"/>
          </a:xfrm>
        </p:spPr>
        <p:txBody>
          <a:bodyPr>
            <a:normAutofit/>
          </a:bodyPr>
          <a:lstStyle>
            <a:lvl1pPr>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Date</a:t>
            </a:r>
          </a:p>
        </p:txBody>
      </p:sp>
      <p:pic>
        <p:nvPicPr>
          <p:cNvPr id="3" name="Picture 2" descr="A close up of a sign&#10;&#10;Description automatically generated">
            <a:extLst>
              <a:ext uri="{FF2B5EF4-FFF2-40B4-BE49-F238E27FC236}">
                <a16:creationId xmlns:a16="http://schemas.microsoft.com/office/drawing/2014/main" id="{03311940-6FE2-4B6F-BCCA-F7D40C7644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3530" y="1621651"/>
            <a:ext cx="3368502" cy="1443934"/>
          </a:xfrm>
          <a:prstGeom prst="rect">
            <a:avLst/>
          </a:prstGeom>
        </p:spPr>
      </p:pic>
    </p:spTree>
    <p:extLst>
      <p:ext uri="{BB962C8B-B14F-4D97-AF65-F5344CB8AC3E}">
        <p14:creationId xmlns:p14="http://schemas.microsoft.com/office/powerpoint/2010/main" val="1756963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_3 (add own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544E811-DEB7-4F4A-948E-FA738D8C8475}"/>
              </a:ext>
            </a:extLst>
          </p:cNvPr>
          <p:cNvSpPr>
            <a:spLocks noGrp="1"/>
          </p:cNvSpPr>
          <p:nvPr>
            <p:ph type="pic" sz="quarter" idx="10"/>
          </p:nvPr>
        </p:nvSpPr>
        <p:spPr>
          <a:xfrm>
            <a:off x="0" y="0"/>
            <a:ext cx="12192000" cy="6858000"/>
          </a:xfrm>
          <a:solidFill>
            <a:schemeClr val="accent5"/>
          </a:solidFill>
        </p:spPr>
        <p:txBody>
          <a:bodyPr/>
          <a:lstStyle>
            <a:lvl1pPr>
              <a:defRPr>
                <a:solidFill>
                  <a:schemeClr val="bg1"/>
                </a:solidFill>
              </a:defRPr>
            </a:lvl1pPr>
          </a:lstStyle>
          <a:p>
            <a:endParaRPr lang="en-GB"/>
          </a:p>
        </p:txBody>
      </p:sp>
      <p:sp>
        <p:nvSpPr>
          <p:cNvPr id="5" name="Oval 4">
            <a:extLst>
              <a:ext uri="{FF2B5EF4-FFF2-40B4-BE49-F238E27FC236}">
                <a16:creationId xmlns:a16="http://schemas.microsoft.com/office/drawing/2014/main" id="{F996D92C-3F95-4F7E-B58C-67B186B34108}"/>
              </a:ext>
            </a:extLst>
          </p:cNvPr>
          <p:cNvSpPr/>
          <p:nvPr userDrawn="1"/>
        </p:nvSpPr>
        <p:spPr>
          <a:xfrm>
            <a:off x="723900" y="977900"/>
            <a:ext cx="4419600" cy="4203700"/>
          </a:xfrm>
          <a:prstGeom prst="ellipse">
            <a:avLst/>
          </a:prstGeom>
          <a:solidFill>
            <a:srgbClr val="AAC1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
            <a:extLst>
              <a:ext uri="{FF2B5EF4-FFF2-40B4-BE49-F238E27FC236}">
                <a16:creationId xmlns:a16="http://schemas.microsoft.com/office/drawing/2014/main" id="{C6E9FE66-2A9D-436C-B95F-5FD86360372C}"/>
              </a:ext>
            </a:extLst>
          </p:cNvPr>
          <p:cNvSpPr>
            <a:spLocks noGrp="1"/>
          </p:cNvSpPr>
          <p:nvPr>
            <p:ph type="body" sz="quarter" idx="11"/>
          </p:nvPr>
        </p:nvSpPr>
        <p:spPr>
          <a:xfrm>
            <a:off x="1252666" y="1975184"/>
            <a:ext cx="3421062" cy="2300288"/>
          </a:xfrm>
        </p:spPr>
        <p:txBody>
          <a:bodyPr>
            <a:normAutofit/>
          </a:bodyPr>
          <a:lstStyle>
            <a:lvl1pPr algn="ctr">
              <a:lnSpc>
                <a:spcPct val="100000"/>
              </a:lnSpc>
              <a:defRPr sz="4000">
                <a:solidFill>
                  <a:schemeClr val="bg1"/>
                </a:solidFill>
              </a:defRPr>
            </a:lvl1pPr>
          </a:lstStyle>
          <a:p>
            <a:pPr lvl="0"/>
            <a:endParaRPr lang="en-GB"/>
          </a:p>
        </p:txBody>
      </p:sp>
      <p:pic>
        <p:nvPicPr>
          <p:cNvPr id="9" name="Picture 8" descr="A close up of a sign&#10;&#10;Description automatically generated">
            <a:extLst>
              <a:ext uri="{FF2B5EF4-FFF2-40B4-BE49-F238E27FC236}">
                <a16:creationId xmlns:a16="http://schemas.microsoft.com/office/drawing/2014/main" id="{04290F39-76F7-4558-9584-977565F62A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163" y="6146161"/>
            <a:ext cx="1546211" cy="487047"/>
          </a:xfrm>
          <a:prstGeom prst="rect">
            <a:avLst/>
          </a:prstGeom>
        </p:spPr>
      </p:pic>
    </p:spTree>
    <p:extLst>
      <p:ext uri="{BB962C8B-B14F-4D97-AF65-F5344CB8AC3E}">
        <p14:creationId xmlns:p14="http://schemas.microsoft.com/office/powerpoint/2010/main" val="292484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mp; Imag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BED58B3-94DD-41BE-B8AA-2C8A0AAF9155}"/>
              </a:ext>
            </a:extLst>
          </p:cNvPr>
          <p:cNvSpPr>
            <a:spLocks noGrp="1"/>
          </p:cNvSpPr>
          <p:nvPr>
            <p:ph idx="1"/>
          </p:nvPr>
        </p:nvSpPr>
        <p:spPr>
          <a:xfrm>
            <a:off x="365760" y="1418156"/>
            <a:ext cx="7922455" cy="449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EEB30ED7-2CB0-43C1-9F9E-86C8C63BC6F2}"/>
              </a:ext>
            </a:extLst>
          </p:cNvPr>
          <p:cNvSpPr>
            <a:spLocks noGrp="1"/>
          </p:cNvSpPr>
          <p:nvPr>
            <p:ph type="pic" sz="quarter" idx="10"/>
          </p:nvPr>
        </p:nvSpPr>
        <p:spPr>
          <a:xfrm>
            <a:off x="8445500" y="0"/>
            <a:ext cx="3746500" cy="6858000"/>
          </a:xfrm>
          <a:solidFill>
            <a:schemeClr val="accent5"/>
          </a:solidFill>
        </p:spPr>
        <p:txBody>
          <a:bodyPr/>
          <a:lstStyle>
            <a:lvl1pPr>
              <a:defRPr>
                <a:solidFill>
                  <a:schemeClr val="bg1"/>
                </a:solidFill>
              </a:defRPr>
            </a:lvl1pPr>
          </a:lstStyle>
          <a:p>
            <a:endParaRPr lang="en-GB"/>
          </a:p>
        </p:txBody>
      </p:sp>
      <p:sp>
        <p:nvSpPr>
          <p:cNvPr id="2" name="Title 1">
            <a:extLst>
              <a:ext uri="{FF2B5EF4-FFF2-40B4-BE49-F238E27FC236}">
                <a16:creationId xmlns:a16="http://schemas.microsoft.com/office/drawing/2014/main" id="{D28AE4F2-E664-4DEA-8113-9CEAC3D42A13}"/>
              </a:ext>
            </a:extLst>
          </p:cNvPr>
          <p:cNvSpPr>
            <a:spLocks noGrp="1"/>
          </p:cNvSpPr>
          <p:nvPr>
            <p:ph type="title"/>
          </p:nvPr>
        </p:nvSpPr>
        <p:spPr>
          <a:xfrm>
            <a:off x="365760" y="169626"/>
            <a:ext cx="7922455" cy="966048"/>
          </a:xfrm>
        </p:spPr>
        <p:txBody>
          <a:bodyPr/>
          <a:lstStyle/>
          <a:p>
            <a:r>
              <a:rPr lang="en-US"/>
              <a:t>Click to edit Master title style</a:t>
            </a:r>
            <a:endParaRPr lang="en-GB"/>
          </a:p>
        </p:txBody>
      </p:sp>
    </p:spTree>
    <p:extLst>
      <p:ext uri="{BB962C8B-B14F-4D97-AF65-F5344CB8AC3E}">
        <p14:creationId xmlns:p14="http://schemas.microsoft.com/office/powerpoint/2010/main" val="1676283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s with Highlight Inf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BD69B07-DC69-493A-A73A-E7C440B18F3D}"/>
              </a:ext>
            </a:extLst>
          </p:cNvPr>
          <p:cNvSpPr>
            <a:spLocks noGrp="1"/>
          </p:cNvSpPr>
          <p:nvPr>
            <p:ph type="pic" sz="quarter" idx="12" hasCustomPrompt="1"/>
          </p:nvPr>
        </p:nvSpPr>
        <p:spPr>
          <a:xfrm>
            <a:off x="4247605" y="1550306"/>
            <a:ext cx="1776188" cy="1776188"/>
          </a:xfrm>
          <a:prstGeom prst="ellipse">
            <a:avLst/>
          </a:prstGeom>
          <a:solidFill>
            <a:schemeClr val="accent5"/>
          </a:solidFill>
        </p:spPr>
        <p:txBody>
          <a:bodyPr>
            <a:normAutofit/>
          </a:bodyPr>
          <a:lstStyle>
            <a:lvl1pPr algn="ctr">
              <a:defRPr sz="1400">
                <a:solidFill>
                  <a:schemeClr val="bg1"/>
                </a:solidFill>
              </a:defRPr>
            </a:lvl1pPr>
          </a:lstStyle>
          <a:p>
            <a:r>
              <a:rPr lang="en-US"/>
              <a:t>Insert picture</a:t>
            </a:r>
          </a:p>
        </p:txBody>
      </p:sp>
      <p:sp>
        <p:nvSpPr>
          <p:cNvPr id="10" name="Picture Placeholder 5">
            <a:extLst>
              <a:ext uri="{FF2B5EF4-FFF2-40B4-BE49-F238E27FC236}">
                <a16:creationId xmlns:a16="http://schemas.microsoft.com/office/drawing/2014/main" id="{0559397E-B646-4489-80E6-9DDB86931F92}"/>
              </a:ext>
            </a:extLst>
          </p:cNvPr>
          <p:cNvSpPr>
            <a:spLocks noGrp="1"/>
          </p:cNvSpPr>
          <p:nvPr>
            <p:ph type="pic" sz="quarter" idx="13" hasCustomPrompt="1"/>
          </p:nvPr>
        </p:nvSpPr>
        <p:spPr>
          <a:xfrm>
            <a:off x="6182722" y="1550306"/>
            <a:ext cx="1776188" cy="1776188"/>
          </a:xfrm>
          <a:prstGeom prst="ellipse">
            <a:avLst/>
          </a:prstGeom>
          <a:solidFill>
            <a:schemeClr val="accent5"/>
          </a:solidFill>
        </p:spPr>
        <p:txBody>
          <a:bodyPr>
            <a:normAutofit/>
          </a:bodyPr>
          <a:lstStyle>
            <a:lvl1pPr algn="ctr">
              <a:defRPr sz="1400">
                <a:solidFill>
                  <a:schemeClr val="bg1"/>
                </a:solidFill>
              </a:defRPr>
            </a:lvl1pPr>
          </a:lstStyle>
          <a:p>
            <a:r>
              <a:rPr lang="en-US"/>
              <a:t>Insert picture</a:t>
            </a:r>
          </a:p>
        </p:txBody>
      </p:sp>
      <p:sp>
        <p:nvSpPr>
          <p:cNvPr id="11" name="Picture Placeholder 5">
            <a:extLst>
              <a:ext uri="{FF2B5EF4-FFF2-40B4-BE49-F238E27FC236}">
                <a16:creationId xmlns:a16="http://schemas.microsoft.com/office/drawing/2014/main" id="{001F4761-436E-4710-8430-E5457ECBBC21}"/>
              </a:ext>
            </a:extLst>
          </p:cNvPr>
          <p:cNvSpPr>
            <a:spLocks noGrp="1"/>
          </p:cNvSpPr>
          <p:nvPr>
            <p:ph type="pic" sz="quarter" idx="14" hasCustomPrompt="1"/>
          </p:nvPr>
        </p:nvSpPr>
        <p:spPr>
          <a:xfrm>
            <a:off x="8117839" y="1550306"/>
            <a:ext cx="1776188" cy="1776188"/>
          </a:xfrm>
          <a:prstGeom prst="ellipse">
            <a:avLst/>
          </a:prstGeom>
          <a:solidFill>
            <a:schemeClr val="accent5"/>
          </a:solidFill>
        </p:spPr>
        <p:txBody>
          <a:bodyPr>
            <a:normAutofit/>
          </a:bodyPr>
          <a:lstStyle>
            <a:lvl1pPr algn="ctr">
              <a:defRPr sz="1400">
                <a:solidFill>
                  <a:schemeClr val="bg1"/>
                </a:solidFill>
              </a:defRPr>
            </a:lvl1pPr>
          </a:lstStyle>
          <a:p>
            <a:r>
              <a:rPr lang="en-US"/>
              <a:t>Insert picture</a:t>
            </a:r>
          </a:p>
        </p:txBody>
      </p:sp>
      <p:sp>
        <p:nvSpPr>
          <p:cNvPr id="13" name="Picture Placeholder 5">
            <a:extLst>
              <a:ext uri="{FF2B5EF4-FFF2-40B4-BE49-F238E27FC236}">
                <a16:creationId xmlns:a16="http://schemas.microsoft.com/office/drawing/2014/main" id="{2B4E5FB9-0A7D-46FB-83F4-10F7B6AA8800}"/>
              </a:ext>
            </a:extLst>
          </p:cNvPr>
          <p:cNvSpPr>
            <a:spLocks noGrp="1"/>
          </p:cNvSpPr>
          <p:nvPr>
            <p:ph type="pic" sz="quarter" idx="15" hasCustomPrompt="1"/>
          </p:nvPr>
        </p:nvSpPr>
        <p:spPr>
          <a:xfrm>
            <a:off x="10052956" y="1550306"/>
            <a:ext cx="1776188" cy="1776188"/>
          </a:xfrm>
          <a:prstGeom prst="ellipse">
            <a:avLst/>
          </a:prstGeom>
          <a:solidFill>
            <a:schemeClr val="accent5"/>
          </a:solidFill>
        </p:spPr>
        <p:txBody>
          <a:bodyPr>
            <a:normAutofit/>
          </a:bodyPr>
          <a:lstStyle>
            <a:lvl1pPr algn="ctr">
              <a:defRPr sz="1400">
                <a:solidFill>
                  <a:schemeClr val="bg1"/>
                </a:solidFill>
              </a:defRPr>
            </a:lvl1pPr>
          </a:lstStyle>
          <a:p>
            <a:r>
              <a:rPr lang="en-US"/>
              <a:t>Insert picture</a:t>
            </a:r>
          </a:p>
        </p:txBody>
      </p:sp>
      <p:sp>
        <p:nvSpPr>
          <p:cNvPr id="8" name="Text Placeholder 7">
            <a:extLst>
              <a:ext uri="{FF2B5EF4-FFF2-40B4-BE49-F238E27FC236}">
                <a16:creationId xmlns:a16="http://schemas.microsoft.com/office/drawing/2014/main" id="{0269BE9B-2727-4428-9E8D-C0838BFED615}"/>
              </a:ext>
            </a:extLst>
          </p:cNvPr>
          <p:cNvSpPr>
            <a:spLocks noGrp="1"/>
          </p:cNvSpPr>
          <p:nvPr>
            <p:ph type="body" sz="quarter" idx="16" hasCustomPrompt="1"/>
          </p:nvPr>
        </p:nvSpPr>
        <p:spPr>
          <a:xfrm>
            <a:off x="4233091" y="3543301"/>
            <a:ext cx="1716316" cy="495300"/>
          </a:xfrm>
        </p:spPr>
        <p:txBody>
          <a:bodyPr anchor="ctr" anchorCtr="0">
            <a:noAutofit/>
          </a:bodyPr>
          <a:lstStyle>
            <a:lvl1pPr algn="ctr">
              <a:defRPr sz="3200" b="1"/>
            </a:lvl1pPr>
            <a:lvl2pPr marL="0" indent="0">
              <a:buNone/>
              <a:defRPr/>
            </a:lvl2pPr>
          </a:lstStyle>
          <a:p>
            <a:pPr lvl="0"/>
            <a:r>
              <a:rPr lang="en-US"/>
              <a:t>xx</a:t>
            </a:r>
          </a:p>
        </p:txBody>
      </p:sp>
      <p:sp>
        <p:nvSpPr>
          <p:cNvPr id="17" name="Text Placeholder 7">
            <a:extLst>
              <a:ext uri="{FF2B5EF4-FFF2-40B4-BE49-F238E27FC236}">
                <a16:creationId xmlns:a16="http://schemas.microsoft.com/office/drawing/2014/main" id="{B87E9F68-140A-4F86-81B8-8D24279D83FE}"/>
              </a:ext>
            </a:extLst>
          </p:cNvPr>
          <p:cNvSpPr>
            <a:spLocks noGrp="1"/>
          </p:cNvSpPr>
          <p:nvPr>
            <p:ph type="body" sz="quarter" idx="17"/>
          </p:nvPr>
        </p:nvSpPr>
        <p:spPr>
          <a:xfrm>
            <a:off x="4233091" y="4076700"/>
            <a:ext cx="1716316" cy="1536700"/>
          </a:xfrm>
        </p:spPr>
        <p:txBody>
          <a:bodyPr>
            <a:normAutofit/>
          </a:bodyPr>
          <a:lstStyle>
            <a:lvl1pPr algn="ctr">
              <a:defRPr sz="1200">
                <a:solidFill>
                  <a:schemeClr val="tx1"/>
                </a:solidFill>
              </a:defRPr>
            </a:lvl1pPr>
            <a:lvl2pPr marL="0" indent="0">
              <a:buNone/>
              <a:defRPr/>
            </a:lvl2pPr>
          </a:lstStyle>
          <a:p>
            <a:pPr lvl="0"/>
            <a:r>
              <a:rPr lang="en-US"/>
              <a:t>Edit Master text styles</a:t>
            </a:r>
          </a:p>
        </p:txBody>
      </p:sp>
      <p:sp>
        <p:nvSpPr>
          <p:cNvPr id="18" name="Text Placeholder 7">
            <a:extLst>
              <a:ext uri="{FF2B5EF4-FFF2-40B4-BE49-F238E27FC236}">
                <a16:creationId xmlns:a16="http://schemas.microsoft.com/office/drawing/2014/main" id="{0D8DBDE5-E7F0-4221-B090-D6859321A131}"/>
              </a:ext>
            </a:extLst>
          </p:cNvPr>
          <p:cNvSpPr>
            <a:spLocks noGrp="1"/>
          </p:cNvSpPr>
          <p:nvPr>
            <p:ph type="body" sz="quarter" idx="18" hasCustomPrompt="1"/>
          </p:nvPr>
        </p:nvSpPr>
        <p:spPr>
          <a:xfrm>
            <a:off x="6168208" y="3543301"/>
            <a:ext cx="1716316" cy="495300"/>
          </a:xfrm>
        </p:spPr>
        <p:txBody>
          <a:bodyPr anchor="ctr" anchorCtr="0">
            <a:noAutofit/>
          </a:bodyPr>
          <a:lstStyle>
            <a:lvl1pPr algn="ctr">
              <a:defRPr sz="3200" b="1"/>
            </a:lvl1pPr>
            <a:lvl2pPr marL="0" indent="0">
              <a:buNone/>
              <a:defRPr/>
            </a:lvl2pPr>
          </a:lstStyle>
          <a:p>
            <a:pPr lvl="0"/>
            <a:r>
              <a:rPr lang="en-US"/>
              <a:t>xx</a:t>
            </a:r>
          </a:p>
        </p:txBody>
      </p:sp>
      <p:sp>
        <p:nvSpPr>
          <p:cNvPr id="19" name="Text Placeholder 7">
            <a:extLst>
              <a:ext uri="{FF2B5EF4-FFF2-40B4-BE49-F238E27FC236}">
                <a16:creationId xmlns:a16="http://schemas.microsoft.com/office/drawing/2014/main" id="{C5EA39BB-C476-4D2B-B999-164D9A1FE16D}"/>
              </a:ext>
            </a:extLst>
          </p:cNvPr>
          <p:cNvSpPr>
            <a:spLocks noGrp="1"/>
          </p:cNvSpPr>
          <p:nvPr>
            <p:ph type="body" sz="quarter" idx="19"/>
          </p:nvPr>
        </p:nvSpPr>
        <p:spPr>
          <a:xfrm>
            <a:off x="6168208" y="4076700"/>
            <a:ext cx="1716316" cy="1536700"/>
          </a:xfrm>
        </p:spPr>
        <p:txBody>
          <a:bodyPr>
            <a:normAutofit/>
          </a:bodyPr>
          <a:lstStyle>
            <a:lvl1pPr algn="ctr">
              <a:defRPr sz="1200">
                <a:solidFill>
                  <a:schemeClr val="tx1"/>
                </a:solidFill>
              </a:defRPr>
            </a:lvl1pPr>
            <a:lvl2pPr marL="0" indent="0">
              <a:buNone/>
              <a:defRPr/>
            </a:lvl2pPr>
          </a:lstStyle>
          <a:p>
            <a:pPr lvl="0"/>
            <a:r>
              <a:rPr lang="en-US"/>
              <a:t>Edit Master text styles</a:t>
            </a:r>
          </a:p>
        </p:txBody>
      </p:sp>
      <p:sp>
        <p:nvSpPr>
          <p:cNvPr id="20" name="Text Placeholder 7">
            <a:extLst>
              <a:ext uri="{FF2B5EF4-FFF2-40B4-BE49-F238E27FC236}">
                <a16:creationId xmlns:a16="http://schemas.microsoft.com/office/drawing/2014/main" id="{C6F8D53F-AF31-4AC7-AC13-EF9725005270}"/>
              </a:ext>
            </a:extLst>
          </p:cNvPr>
          <p:cNvSpPr>
            <a:spLocks noGrp="1"/>
          </p:cNvSpPr>
          <p:nvPr>
            <p:ph type="body" sz="quarter" idx="20" hasCustomPrompt="1"/>
          </p:nvPr>
        </p:nvSpPr>
        <p:spPr>
          <a:xfrm>
            <a:off x="8103325" y="3543301"/>
            <a:ext cx="1716316" cy="495300"/>
          </a:xfrm>
        </p:spPr>
        <p:txBody>
          <a:bodyPr anchor="ctr" anchorCtr="0">
            <a:noAutofit/>
          </a:bodyPr>
          <a:lstStyle>
            <a:lvl1pPr algn="ctr">
              <a:defRPr sz="3200" b="1"/>
            </a:lvl1pPr>
            <a:lvl2pPr marL="0" indent="0">
              <a:buNone/>
              <a:defRPr/>
            </a:lvl2pPr>
          </a:lstStyle>
          <a:p>
            <a:pPr lvl="0"/>
            <a:r>
              <a:rPr lang="en-US"/>
              <a:t>xx</a:t>
            </a:r>
          </a:p>
        </p:txBody>
      </p:sp>
      <p:sp>
        <p:nvSpPr>
          <p:cNvPr id="21" name="Text Placeholder 7">
            <a:extLst>
              <a:ext uri="{FF2B5EF4-FFF2-40B4-BE49-F238E27FC236}">
                <a16:creationId xmlns:a16="http://schemas.microsoft.com/office/drawing/2014/main" id="{FC96B528-0CC1-4B0B-B645-73C946E99B00}"/>
              </a:ext>
            </a:extLst>
          </p:cNvPr>
          <p:cNvSpPr>
            <a:spLocks noGrp="1"/>
          </p:cNvSpPr>
          <p:nvPr>
            <p:ph type="body" sz="quarter" idx="21"/>
          </p:nvPr>
        </p:nvSpPr>
        <p:spPr>
          <a:xfrm>
            <a:off x="8103325" y="4076700"/>
            <a:ext cx="1716316" cy="1536700"/>
          </a:xfrm>
        </p:spPr>
        <p:txBody>
          <a:bodyPr>
            <a:normAutofit/>
          </a:bodyPr>
          <a:lstStyle>
            <a:lvl1pPr algn="ctr">
              <a:defRPr sz="1200">
                <a:solidFill>
                  <a:schemeClr val="tx1"/>
                </a:solidFill>
              </a:defRPr>
            </a:lvl1pPr>
            <a:lvl2pPr marL="0" indent="0">
              <a:buNone/>
              <a:defRPr/>
            </a:lvl2pPr>
          </a:lstStyle>
          <a:p>
            <a:pPr lvl="0"/>
            <a:r>
              <a:rPr lang="en-US"/>
              <a:t>Edit Master text styles</a:t>
            </a:r>
          </a:p>
        </p:txBody>
      </p:sp>
      <p:sp>
        <p:nvSpPr>
          <p:cNvPr id="22" name="Text Placeholder 7">
            <a:extLst>
              <a:ext uri="{FF2B5EF4-FFF2-40B4-BE49-F238E27FC236}">
                <a16:creationId xmlns:a16="http://schemas.microsoft.com/office/drawing/2014/main" id="{D7D0AEEC-302D-495E-9BB3-90E76A5CEF19}"/>
              </a:ext>
            </a:extLst>
          </p:cNvPr>
          <p:cNvSpPr>
            <a:spLocks noGrp="1"/>
          </p:cNvSpPr>
          <p:nvPr>
            <p:ph type="body" sz="quarter" idx="22" hasCustomPrompt="1"/>
          </p:nvPr>
        </p:nvSpPr>
        <p:spPr>
          <a:xfrm>
            <a:off x="10038442" y="3543301"/>
            <a:ext cx="1716316" cy="495300"/>
          </a:xfrm>
        </p:spPr>
        <p:txBody>
          <a:bodyPr anchor="ctr" anchorCtr="0">
            <a:noAutofit/>
          </a:bodyPr>
          <a:lstStyle>
            <a:lvl1pPr algn="ctr">
              <a:defRPr sz="3200" b="1"/>
            </a:lvl1pPr>
            <a:lvl2pPr marL="0" indent="0">
              <a:buNone/>
              <a:defRPr/>
            </a:lvl2pPr>
          </a:lstStyle>
          <a:p>
            <a:pPr lvl="0"/>
            <a:r>
              <a:rPr lang="en-US"/>
              <a:t>xx</a:t>
            </a:r>
          </a:p>
        </p:txBody>
      </p:sp>
      <p:sp>
        <p:nvSpPr>
          <p:cNvPr id="23" name="Text Placeholder 7">
            <a:extLst>
              <a:ext uri="{FF2B5EF4-FFF2-40B4-BE49-F238E27FC236}">
                <a16:creationId xmlns:a16="http://schemas.microsoft.com/office/drawing/2014/main" id="{F43E1904-37D8-4F85-8AAB-7A718A1DE559}"/>
              </a:ext>
            </a:extLst>
          </p:cNvPr>
          <p:cNvSpPr>
            <a:spLocks noGrp="1"/>
          </p:cNvSpPr>
          <p:nvPr>
            <p:ph type="body" sz="quarter" idx="23"/>
          </p:nvPr>
        </p:nvSpPr>
        <p:spPr>
          <a:xfrm>
            <a:off x="10038442" y="4076700"/>
            <a:ext cx="1716316" cy="1536700"/>
          </a:xfrm>
        </p:spPr>
        <p:txBody>
          <a:bodyPr>
            <a:normAutofit/>
          </a:bodyPr>
          <a:lstStyle>
            <a:lvl1pPr algn="ctr">
              <a:defRPr sz="1200">
                <a:solidFill>
                  <a:schemeClr val="tx1"/>
                </a:solidFill>
              </a:defRPr>
            </a:lvl1pPr>
            <a:lvl2pPr marL="0" indent="0">
              <a:buNone/>
              <a:defRPr/>
            </a:lvl2pPr>
          </a:lstStyle>
          <a:p>
            <a:pPr lvl="0"/>
            <a:r>
              <a:rPr lang="en-US"/>
              <a:t>Edit Master text styles</a:t>
            </a:r>
          </a:p>
        </p:txBody>
      </p:sp>
      <p:sp>
        <p:nvSpPr>
          <p:cNvPr id="24" name="Picture Placeholder 5">
            <a:extLst>
              <a:ext uri="{FF2B5EF4-FFF2-40B4-BE49-F238E27FC236}">
                <a16:creationId xmlns:a16="http://schemas.microsoft.com/office/drawing/2014/main" id="{66AE8277-5595-492C-8828-F52E80526EAA}"/>
              </a:ext>
            </a:extLst>
          </p:cNvPr>
          <p:cNvSpPr>
            <a:spLocks noGrp="1"/>
          </p:cNvSpPr>
          <p:nvPr>
            <p:ph type="pic" sz="quarter" idx="24" hasCustomPrompt="1"/>
          </p:nvPr>
        </p:nvSpPr>
        <p:spPr>
          <a:xfrm>
            <a:off x="377371" y="1550306"/>
            <a:ext cx="1776188" cy="1776188"/>
          </a:xfrm>
          <a:prstGeom prst="ellipse">
            <a:avLst/>
          </a:prstGeom>
          <a:solidFill>
            <a:schemeClr val="accent5"/>
          </a:solidFill>
        </p:spPr>
        <p:txBody>
          <a:bodyPr>
            <a:normAutofit/>
          </a:bodyPr>
          <a:lstStyle>
            <a:lvl1pPr algn="ctr">
              <a:defRPr sz="1400">
                <a:solidFill>
                  <a:schemeClr val="bg1"/>
                </a:solidFill>
              </a:defRPr>
            </a:lvl1pPr>
          </a:lstStyle>
          <a:p>
            <a:r>
              <a:rPr lang="en-US"/>
              <a:t>Insert picture</a:t>
            </a:r>
          </a:p>
        </p:txBody>
      </p:sp>
      <p:sp>
        <p:nvSpPr>
          <p:cNvPr id="25" name="Picture Placeholder 5">
            <a:extLst>
              <a:ext uri="{FF2B5EF4-FFF2-40B4-BE49-F238E27FC236}">
                <a16:creationId xmlns:a16="http://schemas.microsoft.com/office/drawing/2014/main" id="{86BCF1ED-1BB5-45F9-9AED-E9AE50804C5F}"/>
              </a:ext>
            </a:extLst>
          </p:cNvPr>
          <p:cNvSpPr>
            <a:spLocks noGrp="1"/>
          </p:cNvSpPr>
          <p:nvPr>
            <p:ph type="pic" sz="quarter" idx="25" hasCustomPrompt="1"/>
          </p:nvPr>
        </p:nvSpPr>
        <p:spPr>
          <a:xfrm>
            <a:off x="2312488" y="1550306"/>
            <a:ext cx="1776188" cy="1776188"/>
          </a:xfrm>
          <a:prstGeom prst="ellipse">
            <a:avLst/>
          </a:prstGeom>
          <a:solidFill>
            <a:schemeClr val="accent5"/>
          </a:solidFill>
        </p:spPr>
        <p:txBody>
          <a:bodyPr>
            <a:normAutofit/>
          </a:bodyPr>
          <a:lstStyle>
            <a:lvl1pPr algn="ctr">
              <a:defRPr sz="1400">
                <a:solidFill>
                  <a:schemeClr val="bg1"/>
                </a:solidFill>
              </a:defRPr>
            </a:lvl1pPr>
          </a:lstStyle>
          <a:p>
            <a:r>
              <a:rPr lang="en-US"/>
              <a:t>Insert picture</a:t>
            </a:r>
          </a:p>
        </p:txBody>
      </p:sp>
      <p:sp>
        <p:nvSpPr>
          <p:cNvPr id="26" name="Text Placeholder 7">
            <a:extLst>
              <a:ext uri="{FF2B5EF4-FFF2-40B4-BE49-F238E27FC236}">
                <a16:creationId xmlns:a16="http://schemas.microsoft.com/office/drawing/2014/main" id="{0CDC0955-A3A9-43DD-9951-19844A06706C}"/>
              </a:ext>
            </a:extLst>
          </p:cNvPr>
          <p:cNvSpPr>
            <a:spLocks noGrp="1"/>
          </p:cNvSpPr>
          <p:nvPr>
            <p:ph type="body" sz="quarter" idx="26" hasCustomPrompt="1"/>
          </p:nvPr>
        </p:nvSpPr>
        <p:spPr>
          <a:xfrm>
            <a:off x="362857" y="3543301"/>
            <a:ext cx="1716316" cy="495300"/>
          </a:xfrm>
        </p:spPr>
        <p:txBody>
          <a:bodyPr anchor="ctr" anchorCtr="0">
            <a:noAutofit/>
          </a:bodyPr>
          <a:lstStyle>
            <a:lvl1pPr algn="ctr">
              <a:defRPr sz="3200" b="1"/>
            </a:lvl1pPr>
            <a:lvl2pPr marL="0" indent="0">
              <a:buNone/>
              <a:defRPr/>
            </a:lvl2pPr>
          </a:lstStyle>
          <a:p>
            <a:pPr lvl="0"/>
            <a:r>
              <a:rPr lang="en-US"/>
              <a:t>xx</a:t>
            </a:r>
          </a:p>
        </p:txBody>
      </p:sp>
      <p:sp>
        <p:nvSpPr>
          <p:cNvPr id="27" name="Text Placeholder 7">
            <a:extLst>
              <a:ext uri="{FF2B5EF4-FFF2-40B4-BE49-F238E27FC236}">
                <a16:creationId xmlns:a16="http://schemas.microsoft.com/office/drawing/2014/main" id="{DCDCF11E-5E64-4A08-B1B8-32ACA1375DD9}"/>
              </a:ext>
            </a:extLst>
          </p:cNvPr>
          <p:cNvSpPr>
            <a:spLocks noGrp="1"/>
          </p:cNvSpPr>
          <p:nvPr>
            <p:ph type="body" sz="quarter" idx="27"/>
          </p:nvPr>
        </p:nvSpPr>
        <p:spPr>
          <a:xfrm>
            <a:off x="362857" y="4076700"/>
            <a:ext cx="1716316" cy="1536700"/>
          </a:xfrm>
        </p:spPr>
        <p:txBody>
          <a:bodyPr>
            <a:normAutofit/>
          </a:bodyPr>
          <a:lstStyle>
            <a:lvl1pPr algn="ctr">
              <a:defRPr sz="1200">
                <a:solidFill>
                  <a:schemeClr val="tx1"/>
                </a:solidFill>
              </a:defRPr>
            </a:lvl1pPr>
            <a:lvl2pPr marL="0" indent="0">
              <a:buNone/>
              <a:defRPr/>
            </a:lvl2pPr>
          </a:lstStyle>
          <a:p>
            <a:pPr lvl="0"/>
            <a:r>
              <a:rPr lang="en-US"/>
              <a:t>Edit Master text styles</a:t>
            </a:r>
          </a:p>
        </p:txBody>
      </p:sp>
      <p:sp>
        <p:nvSpPr>
          <p:cNvPr id="28" name="Text Placeholder 7">
            <a:extLst>
              <a:ext uri="{FF2B5EF4-FFF2-40B4-BE49-F238E27FC236}">
                <a16:creationId xmlns:a16="http://schemas.microsoft.com/office/drawing/2014/main" id="{C6394EB2-5726-4179-9895-C02ED638D6B1}"/>
              </a:ext>
            </a:extLst>
          </p:cNvPr>
          <p:cNvSpPr>
            <a:spLocks noGrp="1"/>
          </p:cNvSpPr>
          <p:nvPr>
            <p:ph type="body" sz="quarter" idx="28" hasCustomPrompt="1"/>
          </p:nvPr>
        </p:nvSpPr>
        <p:spPr>
          <a:xfrm>
            <a:off x="2297974" y="3543301"/>
            <a:ext cx="1716316" cy="495300"/>
          </a:xfrm>
        </p:spPr>
        <p:txBody>
          <a:bodyPr anchor="ctr" anchorCtr="0">
            <a:noAutofit/>
          </a:bodyPr>
          <a:lstStyle>
            <a:lvl1pPr algn="ctr">
              <a:defRPr sz="3200" b="1"/>
            </a:lvl1pPr>
            <a:lvl2pPr marL="0" indent="0">
              <a:buNone/>
              <a:defRPr/>
            </a:lvl2pPr>
          </a:lstStyle>
          <a:p>
            <a:pPr lvl="0"/>
            <a:r>
              <a:rPr lang="en-US"/>
              <a:t>xx</a:t>
            </a:r>
          </a:p>
        </p:txBody>
      </p:sp>
      <p:sp>
        <p:nvSpPr>
          <p:cNvPr id="29" name="Text Placeholder 7">
            <a:extLst>
              <a:ext uri="{FF2B5EF4-FFF2-40B4-BE49-F238E27FC236}">
                <a16:creationId xmlns:a16="http://schemas.microsoft.com/office/drawing/2014/main" id="{61C3530F-F85C-408F-88F3-9BC15F047891}"/>
              </a:ext>
            </a:extLst>
          </p:cNvPr>
          <p:cNvSpPr>
            <a:spLocks noGrp="1"/>
          </p:cNvSpPr>
          <p:nvPr>
            <p:ph type="body" sz="quarter" idx="29"/>
          </p:nvPr>
        </p:nvSpPr>
        <p:spPr>
          <a:xfrm>
            <a:off x="2297974" y="4076700"/>
            <a:ext cx="1716316" cy="1536700"/>
          </a:xfrm>
        </p:spPr>
        <p:txBody>
          <a:bodyPr>
            <a:normAutofit/>
          </a:bodyPr>
          <a:lstStyle>
            <a:lvl1pPr algn="ctr">
              <a:defRPr sz="1200">
                <a:solidFill>
                  <a:schemeClr val="tx1"/>
                </a:solidFill>
              </a:defRPr>
            </a:lvl1pPr>
            <a:lvl2pPr marL="0" indent="0">
              <a:buNone/>
              <a:defRPr/>
            </a:lvl2pPr>
          </a:lstStyle>
          <a:p>
            <a:pPr lvl="0"/>
            <a:r>
              <a:rPr lang="en-US"/>
              <a:t>Edit Master text styles</a:t>
            </a:r>
          </a:p>
        </p:txBody>
      </p:sp>
      <p:sp>
        <p:nvSpPr>
          <p:cNvPr id="4" name="Title 3">
            <a:extLst>
              <a:ext uri="{FF2B5EF4-FFF2-40B4-BE49-F238E27FC236}">
                <a16:creationId xmlns:a16="http://schemas.microsoft.com/office/drawing/2014/main" id="{85456241-9B28-4B94-B790-071DB1200AC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920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s with Inf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BD69B07-DC69-493A-A73A-E7C440B18F3D}"/>
              </a:ext>
            </a:extLst>
          </p:cNvPr>
          <p:cNvSpPr>
            <a:spLocks noGrp="1"/>
          </p:cNvSpPr>
          <p:nvPr>
            <p:ph type="pic" sz="quarter" idx="12" hasCustomPrompt="1"/>
          </p:nvPr>
        </p:nvSpPr>
        <p:spPr>
          <a:xfrm>
            <a:off x="6163485" y="1461410"/>
            <a:ext cx="2729050" cy="1776188"/>
          </a:xfrm>
          <a:prstGeom prst="rect">
            <a:avLst/>
          </a:prstGeom>
          <a:solidFill>
            <a:schemeClr val="accent5"/>
          </a:solidFill>
        </p:spPr>
        <p:txBody>
          <a:bodyPr>
            <a:normAutofit/>
          </a:bodyPr>
          <a:lstStyle>
            <a:lvl1pPr algn="ctr">
              <a:defRPr sz="1400">
                <a:solidFill>
                  <a:schemeClr val="bg1"/>
                </a:solidFill>
              </a:defRPr>
            </a:lvl1pPr>
          </a:lstStyle>
          <a:p>
            <a:r>
              <a:rPr lang="en-US"/>
              <a:t>Insert picture</a:t>
            </a:r>
          </a:p>
        </p:txBody>
      </p:sp>
      <p:sp>
        <p:nvSpPr>
          <p:cNvPr id="10" name="Picture Placeholder 5">
            <a:extLst>
              <a:ext uri="{FF2B5EF4-FFF2-40B4-BE49-F238E27FC236}">
                <a16:creationId xmlns:a16="http://schemas.microsoft.com/office/drawing/2014/main" id="{0559397E-B646-4489-80E6-9DDB86931F92}"/>
              </a:ext>
            </a:extLst>
          </p:cNvPr>
          <p:cNvSpPr>
            <a:spLocks noGrp="1"/>
          </p:cNvSpPr>
          <p:nvPr>
            <p:ph type="pic" sz="quarter" idx="13" hasCustomPrompt="1"/>
          </p:nvPr>
        </p:nvSpPr>
        <p:spPr>
          <a:xfrm>
            <a:off x="9042028" y="1461410"/>
            <a:ext cx="2729050" cy="1776188"/>
          </a:xfrm>
          <a:prstGeom prst="rect">
            <a:avLst/>
          </a:prstGeom>
          <a:solidFill>
            <a:schemeClr val="accent5"/>
          </a:solidFill>
        </p:spPr>
        <p:txBody>
          <a:bodyPr>
            <a:normAutofit/>
          </a:bodyPr>
          <a:lstStyle>
            <a:lvl1pPr algn="ctr">
              <a:defRPr sz="1400">
                <a:solidFill>
                  <a:schemeClr val="bg1"/>
                </a:solidFill>
              </a:defRPr>
            </a:lvl1pPr>
          </a:lstStyle>
          <a:p>
            <a:r>
              <a:rPr lang="en-US"/>
              <a:t>Insert picture</a:t>
            </a:r>
          </a:p>
        </p:txBody>
      </p:sp>
      <p:sp>
        <p:nvSpPr>
          <p:cNvPr id="8" name="Text Placeholder 7">
            <a:extLst>
              <a:ext uri="{FF2B5EF4-FFF2-40B4-BE49-F238E27FC236}">
                <a16:creationId xmlns:a16="http://schemas.microsoft.com/office/drawing/2014/main" id="{0269BE9B-2727-4428-9E8D-C0838BFED615}"/>
              </a:ext>
            </a:extLst>
          </p:cNvPr>
          <p:cNvSpPr>
            <a:spLocks noGrp="1"/>
          </p:cNvSpPr>
          <p:nvPr>
            <p:ph type="body" sz="quarter" idx="16" hasCustomPrompt="1"/>
          </p:nvPr>
        </p:nvSpPr>
        <p:spPr>
          <a:xfrm>
            <a:off x="6163485" y="3312886"/>
            <a:ext cx="2729050" cy="796473"/>
          </a:xfrm>
        </p:spPr>
        <p:txBody>
          <a:bodyPr anchor="b" anchorCtr="0">
            <a:noAutofit/>
          </a:bodyPr>
          <a:lstStyle>
            <a:lvl1pPr algn="l">
              <a:defRPr sz="2000" b="1"/>
            </a:lvl1pPr>
            <a:lvl2pPr marL="0" indent="0">
              <a:buNone/>
              <a:defRPr/>
            </a:lvl2pPr>
          </a:lstStyle>
          <a:p>
            <a:pPr lvl="0"/>
            <a:r>
              <a:rPr lang="en-US"/>
              <a:t>Lorem ipsum</a:t>
            </a:r>
          </a:p>
        </p:txBody>
      </p:sp>
      <p:sp>
        <p:nvSpPr>
          <p:cNvPr id="17" name="Text Placeholder 7">
            <a:extLst>
              <a:ext uri="{FF2B5EF4-FFF2-40B4-BE49-F238E27FC236}">
                <a16:creationId xmlns:a16="http://schemas.microsoft.com/office/drawing/2014/main" id="{B87E9F68-140A-4F86-81B8-8D24279D83FE}"/>
              </a:ext>
            </a:extLst>
          </p:cNvPr>
          <p:cNvSpPr>
            <a:spLocks noGrp="1"/>
          </p:cNvSpPr>
          <p:nvPr>
            <p:ph type="body" sz="quarter" idx="17"/>
          </p:nvPr>
        </p:nvSpPr>
        <p:spPr>
          <a:xfrm>
            <a:off x="6163485" y="4147458"/>
            <a:ext cx="2729050" cy="1536700"/>
          </a:xfrm>
        </p:spPr>
        <p:txBody>
          <a:bodyPr>
            <a:normAutofit/>
          </a:bodyPr>
          <a:lstStyle>
            <a:lvl1pPr algn="just">
              <a:defRPr sz="1200">
                <a:solidFill>
                  <a:schemeClr val="tx1"/>
                </a:solidFill>
              </a:defRPr>
            </a:lvl1pPr>
            <a:lvl2pPr marL="0" indent="0">
              <a:buNone/>
              <a:defRPr/>
            </a:lvl2pPr>
          </a:lstStyle>
          <a:p>
            <a:pPr lvl="0"/>
            <a:r>
              <a:rPr lang="en-US"/>
              <a:t>Edit Master text styles</a:t>
            </a:r>
          </a:p>
        </p:txBody>
      </p:sp>
      <p:sp>
        <p:nvSpPr>
          <p:cNvPr id="18" name="Text Placeholder 7">
            <a:extLst>
              <a:ext uri="{FF2B5EF4-FFF2-40B4-BE49-F238E27FC236}">
                <a16:creationId xmlns:a16="http://schemas.microsoft.com/office/drawing/2014/main" id="{0D8DBDE5-E7F0-4221-B090-D6859321A131}"/>
              </a:ext>
            </a:extLst>
          </p:cNvPr>
          <p:cNvSpPr>
            <a:spLocks noGrp="1"/>
          </p:cNvSpPr>
          <p:nvPr>
            <p:ph type="body" sz="quarter" idx="18" hasCustomPrompt="1"/>
          </p:nvPr>
        </p:nvSpPr>
        <p:spPr>
          <a:xfrm>
            <a:off x="9042028" y="3312886"/>
            <a:ext cx="2729050" cy="796473"/>
          </a:xfrm>
        </p:spPr>
        <p:txBody>
          <a:bodyPr anchor="b" anchorCtr="0">
            <a:noAutofit/>
          </a:bodyPr>
          <a:lstStyle>
            <a:lvl1pPr algn="l">
              <a:defRPr sz="2000" b="1"/>
            </a:lvl1pPr>
            <a:lvl2pPr marL="0" indent="0">
              <a:buNone/>
              <a:defRPr/>
            </a:lvl2pPr>
          </a:lstStyle>
          <a:p>
            <a:pPr lvl="0"/>
            <a:r>
              <a:rPr lang="en-US"/>
              <a:t>Lorem ipsum</a:t>
            </a:r>
          </a:p>
        </p:txBody>
      </p:sp>
      <p:sp>
        <p:nvSpPr>
          <p:cNvPr id="19" name="Text Placeholder 7">
            <a:extLst>
              <a:ext uri="{FF2B5EF4-FFF2-40B4-BE49-F238E27FC236}">
                <a16:creationId xmlns:a16="http://schemas.microsoft.com/office/drawing/2014/main" id="{C5EA39BB-C476-4D2B-B999-164D9A1FE16D}"/>
              </a:ext>
            </a:extLst>
          </p:cNvPr>
          <p:cNvSpPr>
            <a:spLocks noGrp="1"/>
          </p:cNvSpPr>
          <p:nvPr>
            <p:ph type="body" sz="quarter" idx="19"/>
          </p:nvPr>
        </p:nvSpPr>
        <p:spPr>
          <a:xfrm>
            <a:off x="9042028" y="4147458"/>
            <a:ext cx="2729050" cy="1536700"/>
          </a:xfrm>
        </p:spPr>
        <p:txBody>
          <a:bodyPr>
            <a:normAutofit/>
          </a:bodyPr>
          <a:lstStyle>
            <a:lvl1pPr algn="just">
              <a:defRPr sz="1200">
                <a:solidFill>
                  <a:schemeClr val="tx1"/>
                </a:solidFill>
              </a:defRPr>
            </a:lvl1pPr>
            <a:lvl2pPr marL="0" indent="0">
              <a:buNone/>
              <a:defRPr/>
            </a:lvl2pPr>
          </a:lstStyle>
          <a:p>
            <a:pPr lvl="0"/>
            <a:r>
              <a:rPr lang="en-US"/>
              <a:t>Edit Master text styles</a:t>
            </a:r>
          </a:p>
        </p:txBody>
      </p:sp>
      <p:sp>
        <p:nvSpPr>
          <p:cNvPr id="24" name="Picture Placeholder 5">
            <a:extLst>
              <a:ext uri="{FF2B5EF4-FFF2-40B4-BE49-F238E27FC236}">
                <a16:creationId xmlns:a16="http://schemas.microsoft.com/office/drawing/2014/main" id="{66AE8277-5595-492C-8828-F52E80526EAA}"/>
              </a:ext>
            </a:extLst>
          </p:cNvPr>
          <p:cNvSpPr>
            <a:spLocks noGrp="1"/>
          </p:cNvSpPr>
          <p:nvPr>
            <p:ph type="pic" sz="quarter" idx="24" hasCustomPrompt="1"/>
          </p:nvPr>
        </p:nvSpPr>
        <p:spPr>
          <a:xfrm>
            <a:off x="406399" y="1461410"/>
            <a:ext cx="2729050" cy="1776188"/>
          </a:xfrm>
          <a:prstGeom prst="rect">
            <a:avLst/>
          </a:prstGeom>
          <a:solidFill>
            <a:schemeClr val="accent5"/>
          </a:solidFill>
        </p:spPr>
        <p:txBody>
          <a:bodyPr>
            <a:normAutofit/>
          </a:bodyPr>
          <a:lstStyle>
            <a:lvl1pPr algn="ctr">
              <a:defRPr sz="1400">
                <a:solidFill>
                  <a:schemeClr val="bg1"/>
                </a:solidFill>
              </a:defRPr>
            </a:lvl1pPr>
          </a:lstStyle>
          <a:p>
            <a:r>
              <a:rPr lang="en-US"/>
              <a:t>Insert picture</a:t>
            </a:r>
          </a:p>
        </p:txBody>
      </p:sp>
      <p:sp>
        <p:nvSpPr>
          <p:cNvPr id="25" name="Picture Placeholder 5">
            <a:extLst>
              <a:ext uri="{FF2B5EF4-FFF2-40B4-BE49-F238E27FC236}">
                <a16:creationId xmlns:a16="http://schemas.microsoft.com/office/drawing/2014/main" id="{86BCF1ED-1BB5-45F9-9AED-E9AE50804C5F}"/>
              </a:ext>
            </a:extLst>
          </p:cNvPr>
          <p:cNvSpPr>
            <a:spLocks noGrp="1"/>
          </p:cNvSpPr>
          <p:nvPr>
            <p:ph type="pic" sz="quarter" idx="25" hasCustomPrompt="1"/>
          </p:nvPr>
        </p:nvSpPr>
        <p:spPr>
          <a:xfrm>
            <a:off x="3284942" y="1461410"/>
            <a:ext cx="2729050" cy="1776188"/>
          </a:xfrm>
          <a:prstGeom prst="rect">
            <a:avLst/>
          </a:prstGeom>
          <a:solidFill>
            <a:schemeClr val="accent5"/>
          </a:solidFill>
        </p:spPr>
        <p:txBody>
          <a:bodyPr>
            <a:normAutofit/>
          </a:bodyPr>
          <a:lstStyle>
            <a:lvl1pPr algn="ctr">
              <a:defRPr sz="1400">
                <a:solidFill>
                  <a:schemeClr val="bg1"/>
                </a:solidFill>
              </a:defRPr>
            </a:lvl1pPr>
          </a:lstStyle>
          <a:p>
            <a:r>
              <a:rPr lang="en-US"/>
              <a:t>Insert picture</a:t>
            </a:r>
          </a:p>
        </p:txBody>
      </p:sp>
      <p:sp>
        <p:nvSpPr>
          <p:cNvPr id="26" name="Text Placeholder 7">
            <a:extLst>
              <a:ext uri="{FF2B5EF4-FFF2-40B4-BE49-F238E27FC236}">
                <a16:creationId xmlns:a16="http://schemas.microsoft.com/office/drawing/2014/main" id="{0CDC0955-A3A9-43DD-9951-19844A06706C}"/>
              </a:ext>
            </a:extLst>
          </p:cNvPr>
          <p:cNvSpPr>
            <a:spLocks noGrp="1"/>
          </p:cNvSpPr>
          <p:nvPr>
            <p:ph type="body" sz="quarter" idx="26" hasCustomPrompt="1"/>
          </p:nvPr>
        </p:nvSpPr>
        <p:spPr>
          <a:xfrm>
            <a:off x="406399" y="3312886"/>
            <a:ext cx="2729050" cy="796473"/>
          </a:xfrm>
          <a:prstGeom prst="rect">
            <a:avLst/>
          </a:prstGeom>
        </p:spPr>
        <p:txBody>
          <a:bodyPr anchor="b" anchorCtr="0">
            <a:noAutofit/>
          </a:bodyPr>
          <a:lstStyle>
            <a:lvl1pPr algn="l">
              <a:defRPr sz="2000" b="1"/>
            </a:lvl1pPr>
            <a:lvl2pPr marL="0" indent="0">
              <a:buNone/>
              <a:defRPr/>
            </a:lvl2pPr>
          </a:lstStyle>
          <a:p>
            <a:pPr lvl="0"/>
            <a:r>
              <a:rPr lang="en-US"/>
              <a:t>Lorem ipsum</a:t>
            </a:r>
          </a:p>
        </p:txBody>
      </p:sp>
      <p:sp>
        <p:nvSpPr>
          <p:cNvPr id="27" name="Text Placeholder 7">
            <a:extLst>
              <a:ext uri="{FF2B5EF4-FFF2-40B4-BE49-F238E27FC236}">
                <a16:creationId xmlns:a16="http://schemas.microsoft.com/office/drawing/2014/main" id="{DCDCF11E-5E64-4A08-B1B8-32ACA1375DD9}"/>
              </a:ext>
            </a:extLst>
          </p:cNvPr>
          <p:cNvSpPr>
            <a:spLocks noGrp="1"/>
          </p:cNvSpPr>
          <p:nvPr>
            <p:ph type="body" sz="quarter" idx="27"/>
          </p:nvPr>
        </p:nvSpPr>
        <p:spPr>
          <a:xfrm>
            <a:off x="406399" y="4147458"/>
            <a:ext cx="2729050" cy="1536700"/>
          </a:xfrm>
        </p:spPr>
        <p:txBody>
          <a:bodyPr>
            <a:normAutofit/>
          </a:bodyPr>
          <a:lstStyle>
            <a:lvl1pPr algn="just">
              <a:defRPr sz="1200">
                <a:solidFill>
                  <a:schemeClr val="tx1"/>
                </a:solidFill>
              </a:defRPr>
            </a:lvl1pPr>
            <a:lvl2pPr marL="0" indent="0">
              <a:buNone/>
              <a:defRPr/>
            </a:lvl2pPr>
          </a:lstStyle>
          <a:p>
            <a:pPr lvl="0"/>
            <a:r>
              <a:rPr lang="en-US"/>
              <a:t>Edit Master text styles</a:t>
            </a:r>
          </a:p>
        </p:txBody>
      </p:sp>
      <p:sp>
        <p:nvSpPr>
          <p:cNvPr id="28" name="Text Placeholder 7">
            <a:extLst>
              <a:ext uri="{FF2B5EF4-FFF2-40B4-BE49-F238E27FC236}">
                <a16:creationId xmlns:a16="http://schemas.microsoft.com/office/drawing/2014/main" id="{C6394EB2-5726-4179-9895-C02ED638D6B1}"/>
              </a:ext>
            </a:extLst>
          </p:cNvPr>
          <p:cNvSpPr>
            <a:spLocks noGrp="1"/>
          </p:cNvSpPr>
          <p:nvPr>
            <p:ph type="body" sz="quarter" idx="28" hasCustomPrompt="1"/>
          </p:nvPr>
        </p:nvSpPr>
        <p:spPr>
          <a:xfrm>
            <a:off x="3284942" y="3312886"/>
            <a:ext cx="2729050" cy="796473"/>
          </a:xfrm>
        </p:spPr>
        <p:txBody>
          <a:bodyPr anchor="b" anchorCtr="0">
            <a:noAutofit/>
          </a:bodyPr>
          <a:lstStyle>
            <a:lvl1pPr algn="l">
              <a:defRPr sz="2000" b="1"/>
            </a:lvl1pPr>
            <a:lvl2pPr marL="0" indent="0">
              <a:buNone/>
              <a:defRPr/>
            </a:lvl2pPr>
          </a:lstStyle>
          <a:p>
            <a:pPr lvl="0"/>
            <a:r>
              <a:rPr lang="en-US"/>
              <a:t>Lorem ipsum</a:t>
            </a:r>
          </a:p>
        </p:txBody>
      </p:sp>
      <p:sp>
        <p:nvSpPr>
          <p:cNvPr id="29" name="Text Placeholder 7">
            <a:extLst>
              <a:ext uri="{FF2B5EF4-FFF2-40B4-BE49-F238E27FC236}">
                <a16:creationId xmlns:a16="http://schemas.microsoft.com/office/drawing/2014/main" id="{61C3530F-F85C-408F-88F3-9BC15F047891}"/>
              </a:ext>
            </a:extLst>
          </p:cNvPr>
          <p:cNvSpPr>
            <a:spLocks noGrp="1"/>
          </p:cNvSpPr>
          <p:nvPr>
            <p:ph type="body" sz="quarter" idx="29"/>
          </p:nvPr>
        </p:nvSpPr>
        <p:spPr>
          <a:xfrm>
            <a:off x="3284942" y="4147458"/>
            <a:ext cx="2729050" cy="1536700"/>
          </a:xfrm>
        </p:spPr>
        <p:txBody>
          <a:bodyPr>
            <a:normAutofit/>
          </a:bodyPr>
          <a:lstStyle>
            <a:lvl1pPr algn="just">
              <a:defRPr sz="1200">
                <a:solidFill>
                  <a:schemeClr val="tx1"/>
                </a:solidFill>
              </a:defRPr>
            </a:lvl1pPr>
            <a:lvl2pPr marL="0" indent="0">
              <a:buNone/>
              <a:defRPr/>
            </a:lvl2pPr>
          </a:lstStyle>
          <a:p>
            <a:pPr lvl="0"/>
            <a:r>
              <a:rPr lang="en-US"/>
              <a:t>Edit Master text styles</a:t>
            </a:r>
          </a:p>
        </p:txBody>
      </p:sp>
      <p:sp>
        <p:nvSpPr>
          <p:cNvPr id="3" name="Title 2">
            <a:extLst>
              <a:ext uri="{FF2B5EF4-FFF2-40B4-BE49-F238E27FC236}">
                <a16:creationId xmlns:a16="http://schemas.microsoft.com/office/drawing/2014/main" id="{79385209-BFF5-4DC9-A0C6-9EA4523E511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0956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bleed 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F9554DAF-6AB7-4E6F-996B-D42F4A369715}"/>
              </a:ext>
            </a:extLst>
          </p:cNvPr>
          <p:cNvSpPr>
            <a:spLocks noGrp="1"/>
          </p:cNvSpPr>
          <p:nvPr>
            <p:ph type="media" sz="quarter" idx="10" hasCustomPrompt="1"/>
          </p:nvPr>
        </p:nvSpPr>
        <p:spPr>
          <a:xfrm>
            <a:off x="0" y="0"/>
            <a:ext cx="12192000" cy="6858000"/>
          </a:xfrm>
          <a:solidFill>
            <a:schemeClr val="accent5"/>
          </a:solidFill>
        </p:spPr>
        <p:txBody>
          <a:bodyPr/>
          <a:lstStyle>
            <a:lvl1pPr>
              <a:defRPr>
                <a:solidFill>
                  <a:schemeClr val="bg1"/>
                </a:solidFill>
              </a:defRPr>
            </a:lvl1pPr>
          </a:lstStyle>
          <a:p>
            <a:r>
              <a:rPr lang="en-US"/>
              <a:t>Click icon to insert video</a:t>
            </a:r>
            <a:endParaRPr lang="en-GB"/>
          </a:p>
        </p:txBody>
      </p:sp>
    </p:spTree>
    <p:extLst>
      <p:ext uri="{BB962C8B-B14F-4D97-AF65-F5344CB8AC3E}">
        <p14:creationId xmlns:p14="http://schemas.microsoft.com/office/powerpoint/2010/main" val="204254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yled Corporate Plate">
    <p:spTree>
      <p:nvGrpSpPr>
        <p:cNvPr id="1" name=""/>
        <p:cNvGrpSpPr/>
        <p:nvPr/>
      </p:nvGrpSpPr>
      <p:grpSpPr>
        <a:xfrm>
          <a:off x="0" y="0"/>
          <a:ext cx="0" cy="0"/>
          <a:chOff x="0" y="0"/>
          <a:chExt cx="0" cy="0"/>
        </a:xfrm>
      </p:grpSpPr>
      <p:pic>
        <p:nvPicPr>
          <p:cNvPr id="4" name="Picture 3" descr="A picture containing table, indoor, food, sitting&#10;&#10;Description automatically generated">
            <a:extLst>
              <a:ext uri="{FF2B5EF4-FFF2-40B4-BE49-F238E27FC236}">
                <a16:creationId xmlns:a16="http://schemas.microsoft.com/office/drawing/2014/main" id="{9D164CBB-A03A-4D9E-8493-23163FCF80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079" r="1577" b="3503"/>
          <a:stretch/>
        </p:blipFill>
        <p:spPr>
          <a:xfrm>
            <a:off x="0" y="1"/>
            <a:ext cx="12192000" cy="6858000"/>
          </a:xfrm>
          <a:prstGeom prst="rect">
            <a:avLst/>
          </a:prstGeom>
        </p:spPr>
      </p:pic>
    </p:spTree>
    <p:extLst>
      <p:ext uri="{BB962C8B-B14F-4D97-AF65-F5344CB8AC3E}">
        <p14:creationId xmlns:p14="http://schemas.microsoft.com/office/powerpoint/2010/main" val="1075788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 4x Graph ">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95281111-5D40-4436-B576-7439FE6A5FC4}"/>
              </a:ext>
            </a:extLst>
          </p:cNvPr>
          <p:cNvSpPr>
            <a:spLocks noGrp="1"/>
          </p:cNvSpPr>
          <p:nvPr>
            <p:ph type="chart" sz="quarter" idx="12"/>
          </p:nvPr>
        </p:nvSpPr>
        <p:spPr>
          <a:xfrm>
            <a:off x="1832177" y="1468876"/>
            <a:ext cx="4038195" cy="2231417"/>
          </a:xfrm>
        </p:spPr>
        <p:txBody>
          <a:bodyPr/>
          <a:lstStyle/>
          <a:p>
            <a:endParaRPr lang="en-US"/>
          </a:p>
        </p:txBody>
      </p:sp>
      <p:sp>
        <p:nvSpPr>
          <p:cNvPr id="9" name="Chart Placeholder 7">
            <a:extLst>
              <a:ext uri="{FF2B5EF4-FFF2-40B4-BE49-F238E27FC236}">
                <a16:creationId xmlns:a16="http://schemas.microsoft.com/office/drawing/2014/main" id="{7DA0A63B-3470-44AC-9081-6E461D087927}"/>
              </a:ext>
            </a:extLst>
          </p:cNvPr>
          <p:cNvSpPr>
            <a:spLocks noGrp="1"/>
          </p:cNvSpPr>
          <p:nvPr>
            <p:ph type="chart" sz="quarter" idx="13"/>
          </p:nvPr>
        </p:nvSpPr>
        <p:spPr>
          <a:xfrm>
            <a:off x="1832177" y="3979153"/>
            <a:ext cx="4038195" cy="2231417"/>
          </a:xfrm>
        </p:spPr>
        <p:txBody>
          <a:bodyPr/>
          <a:lstStyle/>
          <a:p>
            <a:endParaRPr lang="en-US"/>
          </a:p>
        </p:txBody>
      </p:sp>
      <p:sp>
        <p:nvSpPr>
          <p:cNvPr id="10" name="Chart Placeholder 7">
            <a:extLst>
              <a:ext uri="{FF2B5EF4-FFF2-40B4-BE49-F238E27FC236}">
                <a16:creationId xmlns:a16="http://schemas.microsoft.com/office/drawing/2014/main" id="{C668B50D-8E1D-421D-A0B2-9C22B6041B42}"/>
              </a:ext>
            </a:extLst>
          </p:cNvPr>
          <p:cNvSpPr>
            <a:spLocks noGrp="1"/>
          </p:cNvSpPr>
          <p:nvPr>
            <p:ph type="chart" sz="quarter" idx="14"/>
          </p:nvPr>
        </p:nvSpPr>
        <p:spPr>
          <a:xfrm>
            <a:off x="6096000" y="1468876"/>
            <a:ext cx="4038195" cy="2231417"/>
          </a:xfrm>
        </p:spPr>
        <p:txBody>
          <a:bodyPr/>
          <a:lstStyle/>
          <a:p>
            <a:endParaRPr lang="en-US"/>
          </a:p>
        </p:txBody>
      </p:sp>
      <p:sp>
        <p:nvSpPr>
          <p:cNvPr id="11" name="Chart Placeholder 7">
            <a:extLst>
              <a:ext uri="{FF2B5EF4-FFF2-40B4-BE49-F238E27FC236}">
                <a16:creationId xmlns:a16="http://schemas.microsoft.com/office/drawing/2014/main" id="{BC8C4529-4FA7-4CF1-8199-2A827857F33F}"/>
              </a:ext>
            </a:extLst>
          </p:cNvPr>
          <p:cNvSpPr>
            <a:spLocks noGrp="1"/>
          </p:cNvSpPr>
          <p:nvPr>
            <p:ph type="chart" sz="quarter" idx="15"/>
          </p:nvPr>
        </p:nvSpPr>
        <p:spPr>
          <a:xfrm>
            <a:off x="6096000" y="3979153"/>
            <a:ext cx="4038195" cy="2231417"/>
          </a:xfrm>
        </p:spPr>
        <p:txBody>
          <a:bodyPr/>
          <a:lstStyle/>
          <a:p>
            <a:endParaRPr lang="en-US"/>
          </a:p>
        </p:txBody>
      </p:sp>
      <p:sp>
        <p:nvSpPr>
          <p:cNvPr id="3" name="Title 2">
            <a:extLst>
              <a:ext uri="{FF2B5EF4-FFF2-40B4-BE49-F238E27FC236}">
                <a16:creationId xmlns:a16="http://schemas.microsoft.com/office/drawing/2014/main" id="{62FD96C8-0A09-4BCB-B71F-75155161B2C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7249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1A7803-250E-4F5B-B139-E668DCFAB677}"/>
              </a:ext>
            </a:extLst>
          </p:cNvPr>
          <p:cNvSpPr>
            <a:spLocks noGrp="1"/>
          </p:cNvSpPr>
          <p:nvPr>
            <p:ph sz="half" idx="1"/>
          </p:nvPr>
        </p:nvSpPr>
        <p:spPr>
          <a:xfrm>
            <a:off x="838200" y="1825625"/>
            <a:ext cx="5181600" cy="3883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207F56D-DB04-4585-A5C3-A6D153D5D17F}"/>
              </a:ext>
            </a:extLst>
          </p:cNvPr>
          <p:cNvSpPr>
            <a:spLocks noGrp="1"/>
          </p:cNvSpPr>
          <p:nvPr>
            <p:ph sz="half" idx="2"/>
          </p:nvPr>
        </p:nvSpPr>
        <p:spPr>
          <a:xfrm>
            <a:off x="6172200" y="1825625"/>
            <a:ext cx="5181600" cy="3883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E6DD6DBA-D932-47DF-B92D-445A8C184B9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22423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683B29-39C9-4ED9-BF9E-87CE8D7599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7A15ED-48B7-482A-B2A4-518625D09F20}"/>
              </a:ext>
            </a:extLst>
          </p:cNvPr>
          <p:cNvSpPr>
            <a:spLocks noGrp="1"/>
          </p:cNvSpPr>
          <p:nvPr>
            <p:ph sz="half" idx="2"/>
          </p:nvPr>
        </p:nvSpPr>
        <p:spPr>
          <a:xfrm>
            <a:off x="839788" y="2505075"/>
            <a:ext cx="5157787" cy="3159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562187C-CAA4-481F-AB17-63584F1537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37F03B-4FEB-4F37-8AD0-4CF73D87E302}"/>
              </a:ext>
            </a:extLst>
          </p:cNvPr>
          <p:cNvSpPr>
            <a:spLocks noGrp="1"/>
          </p:cNvSpPr>
          <p:nvPr>
            <p:ph sz="quarter" idx="4"/>
          </p:nvPr>
        </p:nvSpPr>
        <p:spPr>
          <a:xfrm>
            <a:off x="6172200" y="2505075"/>
            <a:ext cx="5183188" cy="3159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A29DA1B2-0789-4276-818E-A5DE749A8A0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42212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 Thank you">
    <p:spTree>
      <p:nvGrpSpPr>
        <p:cNvPr id="1" name=""/>
        <p:cNvGrpSpPr/>
        <p:nvPr/>
      </p:nvGrpSpPr>
      <p:grpSpPr>
        <a:xfrm>
          <a:off x="0" y="0"/>
          <a:ext cx="0" cy="0"/>
          <a:chOff x="0" y="0"/>
          <a:chExt cx="0" cy="0"/>
        </a:xfrm>
      </p:grpSpPr>
      <p:pic>
        <p:nvPicPr>
          <p:cNvPr id="4" name="Picture 3" descr="A plate of food on a wooden table&#10;&#10;Description automatically generated">
            <a:extLst>
              <a:ext uri="{FF2B5EF4-FFF2-40B4-BE49-F238E27FC236}">
                <a16:creationId xmlns:a16="http://schemas.microsoft.com/office/drawing/2014/main" id="{3130C6DB-39EF-4FCC-AC01-B31BC20633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09" t="9494" b="14533"/>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00FD121-7097-416A-9434-F3D709BAED0D}"/>
              </a:ext>
            </a:extLst>
          </p:cNvPr>
          <p:cNvSpPr/>
          <p:nvPr userDrawn="1"/>
        </p:nvSpPr>
        <p:spPr>
          <a:xfrm>
            <a:off x="0" y="1488282"/>
            <a:ext cx="12192000" cy="165576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22">
            <a:extLst>
              <a:ext uri="{FF2B5EF4-FFF2-40B4-BE49-F238E27FC236}">
                <a16:creationId xmlns:a16="http://schemas.microsoft.com/office/drawing/2014/main" id="{695B8E15-867F-491B-8700-300551A60B9D}"/>
              </a:ext>
            </a:extLst>
          </p:cNvPr>
          <p:cNvSpPr>
            <a:spLocks noGrp="1"/>
          </p:cNvSpPr>
          <p:nvPr>
            <p:ph type="body" sz="quarter" idx="15" hasCustomPrompt="1"/>
          </p:nvPr>
        </p:nvSpPr>
        <p:spPr>
          <a:xfrm>
            <a:off x="284163" y="1739900"/>
            <a:ext cx="8493125" cy="1219200"/>
          </a:xfrm>
        </p:spPr>
        <p:txBody>
          <a:bodyPr anchor="ctr">
            <a:noAutofit/>
          </a:bodyPr>
          <a:lstStyle>
            <a:lvl1pPr>
              <a:defRPr sz="5400" b="1">
                <a:solidFill>
                  <a:schemeClr val="bg1"/>
                </a:solidFill>
                <a:latin typeface="+mj-lt"/>
              </a:defRPr>
            </a:lvl1pPr>
          </a:lstStyle>
          <a:p>
            <a:pPr lvl="0"/>
            <a:r>
              <a:rPr lang="en-US"/>
              <a:t>Thank you</a:t>
            </a:r>
          </a:p>
        </p:txBody>
      </p:sp>
      <p:pic>
        <p:nvPicPr>
          <p:cNvPr id="6" name="Picture 5" descr="A close up of a sign&#10;&#10;Description automatically generated">
            <a:extLst>
              <a:ext uri="{FF2B5EF4-FFF2-40B4-BE49-F238E27FC236}">
                <a16:creationId xmlns:a16="http://schemas.microsoft.com/office/drawing/2014/main" id="{C3FD0F70-9554-451F-813A-4F8DAA1AFD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3530" y="1621651"/>
            <a:ext cx="3368502" cy="1443934"/>
          </a:xfrm>
          <a:prstGeom prst="rect">
            <a:avLst/>
          </a:prstGeom>
        </p:spPr>
      </p:pic>
    </p:spTree>
    <p:extLst>
      <p:ext uri="{BB962C8B-B14F-4D97-AF65-F5344CB8AC3E}">
        <p14:creationId xmlns:p14="http://schemas.microsoft.com/office/powerpoint/2010/main" val="3924382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 Customers">
    <p:spTree>
      <p:nvGrpSpPr>
        <p:cNvPr id="1" name=""/>
        <p:cNvGrpSpPr/>
        <p:nvPr/>
      </p:nvGrpSpPr>
      <p:grpSpPr>
        <a:xfrm>
          <a:off x="0" y="0"/>
          <a:ext cx="0" cy="0"/>
          <a:chOff x="0" y="0"/>
          <a:chExt cx="0" cy="0"/>
        </a:xfrm>
      </p:grpSpPr>
      <p:pic>
        <p:nvPicPr>
          <p:cNvPr id="9" name="Picture 8" descr="A person looking at the camera&#10;&#10;Description automatically generated">
            <a:extLst>
              <a:ext uri="{FF2B5EF4-FFF2-40B4-BE49-F238E27FC236}">
                <a16:creationId xmlns:a16="http://schemas.microsoft.com/office/drawing/2014/main" id="{F9EA0558-4629-4878-82B0-ED7350E20EE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71" b="20236"/>
          <a:stretch/>
        </p:blipFill>
        <p:spPr>
          <a:xfrm>
            <a:off x="-38101" y="-1"/>
            <a:ext cx="12230101" cy="6858001"/>
          </a:xfrm>
          <a:prstGeom prst="rect">
            <a:avLst/>
          </a:prstGeom>
        </p:spPr>
      </p:pic>
      <p:sp>
        <p:nvSpPr>
          <p:cNvPr id="12" name="Rectangle 11">
            <a:extLst>
              <a:ext uri="{FF2B5EF4-FFF2-40B4-BE49-F238E27FC236}">
                <a16:creationId xmlns:a16="http://schemas.microsoft.com/office/drawing/2014/main" id="{C00FD121-7097-416A-9434-F3D709BAED0D}"/>
              </a:ext>
            </a:extLst>
          </p:cNvPr>
          <p:cNvSpPr/>
          <p:nvPr userDrawn="1"/>
        </p:nvSpPr>
        <p:spPr>
          <a:xfrm>
            <a:off x="-38102" y="1521619"/>
            <a:ext cx="12230101" cy="165576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22">
            <a:extLst>
              <a:ext uri="{FF2B5EF4-FFF2-40B4-BE49-F238E27FC236}">
                <a16:creationId xmlns:a16="http://schemas.microsoft.com/office/drawing/2014/main" id="{695B8E15-867F-491B-8700-300551A60B9D}"/>
              </a:ext>
            </a:extLst>
          </p:cNvPr>
          <p:cNvSpPr>
            <a:spLocks noGrp="1"/>
          </p:cNvSpPr>
          <p:nvPr>
            <p:ph type="body" sz="quarter" idx="15" hasCustomPrompt="1"/>
          </p:nvPr>
        </p:nvSpPr>
        <p:spPr>
          <a:xfrm>
            <a:off x="284164" y="1739900"/>
            <a:ext cx="8033360" cy="1219200"/>
          </a:xfrm>
        </p:spPr>
        <p:txBody>
          <a:bodyPr anchor="ctr">
            <a:noAutofit/>
          </a:bodyPr>
          <a:lstStyle>
            <a:lvl1pPr>
              <a:defRPr sz="5400" b="1">
                <a:solidFill>
                  <a:schemeClr val="bg1"/>
                </a:solidFill>
              </a:defRPr>
            </a:lvl1pPr>
          </a:lstStyle>
          <a:p>
            <a:pPr lvl="0"/>
            <a:r>
              <a:rPr lang="en-US"/>
              <a:t>Insert presentation title</a:t>
            </a:r>
          </a:p>
        </p:txBody>
      </p:sp>
      <p:sp>
        <p:nvSpPr>
          <p:cNvPr id="6" name="Text Placeholder 5">
            <a:extLst>
              <a:ext uri="{FF2B5EF4-FFF2-40B4-BE49-F238E27FC236}">
                <a16:creationId xmlns:a16="http://schemas.microsoft.com/office/drawing/2014/main" id="{8A6F4B90-3FAB-4CB7-B8E0-BC5EF702A84F}"/>
              </a:ext>
            </a:extLst>
          </p:cNvPr>
          <p:cNvSpPr>
            <a:spLocks noGrp="1"/>
          </p:cNvSpPr>
          <p:nvPr>
            <p:ph type="body" sz="quarter" idx="16" hasCustomPrompt="1"/>
          </p:nvPr>
        </p:nvSpPr>
        <p:spPr>
          <a:xfrm>
            <a:off x="284163" y="5541169"/>
            <a:ext cx="3411538" cy="546100"/>
          </a:xfrm>
        </p:spPr>
        <p:txBody>
          <a:bodyPr>
            <a:normAutofit/>
          </a:bodyPr>
          <a:lstStyle>
            <a:lvl1pPr>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presenter name here</a:t>
            </a:r>
          </a:p>
        </p:txBody>
      </p:sp>
      <p:sp>
        <p:nvSpPr>
          <p:cNvPr id="14" name="Text Placeholder 5">
            <a:extLst>
              <a:ext uri="{FF2B5EF4-FFF2-40B4-BE49-F238E27FC236}">
                <a16:creationId xmlns:a16="http://schemas.microsoft.com/office/drawing/2014/main" id="{6C6050F9-758D-4DB7-BE22-BB67B2B69F16}"/>
              </a:ext>
            </a:extLst>
          </p:cNvPr>
          <p:cNvSpPr>
            <a:spLocks noGrp="1"/>
          </p:cNvSpPr>
          <p:nvPr>
            <p:ph type="body" sz="quarter" idx="17" hasCustomPrompt="1"/>
          </p:nvPr>
        </p:nvSpPr>
        <p:spPr>
          <a:xfrm>
            <a:off x="284163" y="6087269"/>
            <a:ext cx="3411538" cy="546100"/>
          </a:xfrm>
        </p:spPr>
        <p:txBody>
          <a:bodyPr>
            <a:normAutofit/>
          </a:bodyPr>
          <a:lstStyle>
            <a:lvl1pPr>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Date</a:t>
            </a:r>
          </a:p>
        </p:txBody>
      </p:sp>
      <p:pic>
        <p:nvPicPr>
          <p:cNvPr id="8" name="Picture 7" descr="A close up of a sign&#10;&#10;Description automatically generated">
            <a:extLst>
              <a:ext uri="{FF2B5EF4-FFF2-40B4-BE49-F238E27FC236}">
                <a16:creationId xmlns:a16="http://schemas.microsoft.com/office/drawing/2014/main" id="{6571D49B-742D-4A22-AD99-8FEC2ED2C4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3530" y="1621651"/>
            <a:ext cx="3368502" cy="1443934"/>
          </a:xfrm>
          <a:prstGeom prst="rect">
            <a:avLst/>
          </a:prstGeom>
        </p:spPr>
      </p:pic>
    </p:spTree>
    <p:extLst>
      <p:ext uri="{BB962C8B-B14F-4D97-AF65-F5344CB8AC3E}">
        <p14:creationId xmlns:p14="http://schemas.microsoft.com/office/powerpoint/2010/main" val="264170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 MARD">
    <p:spTree>
      <p:nvGrpSpPr>
        <p:cNvPr id="1" name=""/>
        <p:cNvGrpSpPr/>
        <p:nvPr/>
      </p:nvGrpSpPr>
      <p:grpSpPr>
        <a:xfrm>
          <a:off x="0" y="0"/>
          <a:ext cx="0" cy="0"/>
          <a:chOff x="0" y="0"/>
          <a:chExt cx="0" cy="0"/>
        </a:xfrm>
      </p:grpSpPr>
      <p:pic>
        <p:nvPicPr>
          <p:cNvPr id="5" name="Picture 4" descr="A plate of food and a cup of coffee&#10;&#10;Description automatically generated">
            <a:extLst>
              <a:ext uri="{FF2B5EF4-FFF2-40B4-BE49-F238E27FC236}">
                <a16:creationId xmlns:a16="http://schemas.microsoft.com/office/drawing/2014/main" id="{F9CEDFD4-3690-4913-853B-620138DE22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9" t="9653" r="3399" b="15450"/>
          <a:stretch/>
        </p:blipFill>
        <p:spPr>
          <a:xfrm>
            <a:off x="-1" y="0"/>
            <a:ext cx="12192001" cy="6858000"/>
          </a:xfrm>
          <a:prstGeom prst="rect">
            <a:avLst/>
          </a:prstGeom>
        </p:spPr>
      </p:pic>
      <p:sp>
        <p:nvSpPr>
          <p:cNvPr id="7" name="Rectangle 6">
            <a:extLst>
              <a:ext uri="{FF2B5EF4-FFF2-40B4-BE49-F238E27FC236}">
                <a16:creationId xmlns:a16="http://schemas.microsoft.com/office/drawing/2014/main" id="{346867DD-1298-495B-84D8-D38B1177E507}"/>
              </a:ext>
            </a:extLst>
          </p:cNvPr>
          <p:cNvSpPr/>
          <p:nvPr userDrawn="1"/>
        </p:nvSpPr>
        <p:spPr>
          <a:xfrm>
            <a:off x="0" y="1488282"/>
            <a:ext cx="12192000" cy="165576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7266FDC0-CE0C-4975-96B2-82871F6738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53564"/>
            <a:ext cx="8815580" cy="1591194"/>
          </a:xfrm>
          <a:prstGeom prst="rect">
            <a:avLst/>
          </a:prstGeom>
        </p:spPr>
      </p:pic>
      <p:pic>
        <p:nvPicPr>
          <p:cNvPr id="6" name="Picture 5" descr="A close up of a sign&#10;&#10;Description automatically generated">
            <a:extLst>
              <a:ext uri="{FF2B5EF4-FFF2-40B4-BE49-F238E27FC236}">
                <a16:creationId xmlns:a16="http://schemas.microsoft.com/office/drawing/2014/main" id="{9D20E079-09EE-4595-BFA7-3589180D64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7198"/>
          <a:stretch/>
        </p:blipFill>
        <p:spPr>
          <a:xfrm>
            <a:off x="8471807" y="1832667"/>
            <a:ext cx="3368502" cy="1051211"/>
          </a:xfrm>
          <a:prstGeom prst="rect">
            <a:avLst/>
          </a:prstGeom>
        </p:spPr>
      </p:pic>
    </p:spTree>
    <p:extLst>
      <p:ext uri="{BB962C8B-B14F-4D97-AF65-F5344CB8AC3E}">
        <p14:creationId xmlns:p14="http://schemas.microsoft.com/office/powerpoint/2010/main" val="268969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x4">
    <p:spTree>
      <p:nvGrpSpPr>
        <p:cNvPr id="1" name=""/>
        <p:cNvGrpSpPr/>
        <p:nvPr/>
      </p:nvGrpSpPr>
      <p:grpSpPr>
        <a:xfrm>
          <a:off x="0" y="0"/>
          <a:ext cx="0" cy="0"/>
          <a:chOff x="0" y="0"/>
          <a:chExt cx="0" cy="0"/>
        </a:xfrm>
      </p:grpSpPr>
      <p:sp>
        <p:nvSpPr>
          <p:cNvPr id="7" name="Picture Placeholder 19">
            <a:extLst>
              <a:ext uri="{FF2B5EF4-FFF2-40B4-BE49-F238E27FC236}">
                <a16:creationId xmlns:a16="http://schemas.microsoft.com/office/drawing/2014/main" id="{39F8B327-D8B5-4404-9908-4B583F1EB01B}"/>
              </a:ext>
            </a:extLst>
          </p:cNvPr>
          <p:cNvSpPr>
            <a:spLocks noGrp="1"/>
          </p:cNvSpPr>
          <p:nvPr>
            <p:ph type="pic" sz="quarter" idx="15" hasCustomPrompt="1"/>
          </p:nvPr>
        </p:nvSpPr>
        <p:spPr>
          <a:xfrm>
            <a:off x="8400210" y="0"/>
            <a:ext cx="3791790" cy="6858000"/>
          </a:xfrm>
          <a:solidFill>
            <a:schemeClr val="accent5"/>
          </a:solidFill>
        </p:spPr>
        <p:txBody>
          <a:bodyPr lIns="180000" tIns="216000"/>
          <a:lstStyle>
            <a:lvl1pPr>
              <a:defRPr>
                <a:solidFill>
                  <a:schemeClr val="bg1"/>
                </a:solidFill>
              </a:defRPr>
            </a:lvl1pPr>
          </a:lstStyle>
          <a:p>
            <a:r>
              <a:rPr lang="en-US"/>
              <a:t>Click icon to insert image</a:t>
            </a:r>
          </a:p>
        </p:txBody>
      </p:sp>
      <p:sp>
        <p:nvSpPr>
          <p:cNvPr id="20" name="Text Placeholder 17">
            <a:extLst>
              <a:ext uri="{FF2B5EF4-FFF2-40B4-BE49-F238E27FC236}">
                <a16:creationId xmlns:a16="http://schemas.microsoft.com/office/drawing/2014/main" id="{B3F26812-3388-4AE6-97F6-93D99C416EB4}"/>
              </a:ext>
            </a:extLst>
          </p:cNvPr>
          <p:cNvSpPr>
            <a:spLocks noGrp="1"/>
          </p:cNvSpPr>
          <p:nvPr>
            <p:ph type="body" sz="quarter" idx="16"/>
          </p:nvPr>
        </p:nvSpPr>
        <p:spPr>
          <a:xfrm>
            <a:off x="1012834" y="1686905"/>
            <a:ext cx="6962766"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a:t>Edit Master text styles</a:t>
            </a:r>
          </a:p>
          <a:p>
            <a:pPr lvl="1"/>
            <a:r>
              <a:rPr lang="en-US"/>
              <a:t>Second level</a:t>
            </a:r>
          </a:p>
        </p:txBody>
      </p:sp>
      <p:sp>
        <p:nvSpPr>
          <p:cNvPr id="21" name="Text Placeholder 17">
            <a:extLst>
              <a:ext uri="{FF2B5EF4-FFF2-40B4-BE49-F238E27FC236}">
                <a16:creationId xmlns:a16="http://schemas.microsoft.com/office/drawing/2014/main" id="{98D68780-8269-42EF-BBDA-5E6CC50FC444}"/>
              </a:ext>
            </a:extLst>
          </p:cNvPr>
          <p:cNvSpPr>
            <a:spLocks noGrp="1"/>
          </p:cNvSpPr>
          <p:nvPr>
            <p:ph type="body" sz="quarter" idx="17"/>
          </p:nvPr>
        </p:nvSpPr>
        <p:spPr>
          <a:xfrm>
            <a:off x="1012834" y="2715968"/>
            <a:ext cx="6962766"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a:t>Edit Master text styles</a:t>
            </a:r>
          </a:p>
          <a:p>
            <a:pPr lvl="1"/>
            <a:r>
              <a:rPr lang="en-US"/>
              <a:t>Second level</a:t>
            </a:r>
          </a:p>
        </p:txBody>
      </p:sp>
      <p:sp>
        <p:nvSpPr>
          <p:cNvPr id="22" name="Text Placeholder 17">
            <a:extLst>
              <a:ext uri="{FF2B5EF4-FFF2-40B4-BE49-F238E27FC236}">
                <a16:creationId xmlns:a16="http://schemas.microsoft.com/office/drawing/2014/main" id="{A2DA1B43-631C-4B23-81A3-26F4ACB4D298}"/>
              </a:ext>
            </a:extLst>
          </p:cNvPr>
          <p:cNvSpPr>
            <a:spLocks noGrp="1"/>
          </p:cNvSpPr>
          <p:nvPr>
            <p:ph type="body" sz="quarter" idx="18"/>
          </p:nvPr>
        </p:nvSpPr>
        <p:spPr>
          <a:xfrm>
            <a:off x="1012834" y="3745031"/>
            <a:ext cx="6962766"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a:t>Edit Master text styles</a:t>
            </a:r>
          </a:p>
          <a:p>
            <a:pPr lvl="1"/>
            <a:r>
              <a:rPr lang="en-US"/>
              <a:t>Second level</a:t>
            </a:r>
          </a:p>
        </p:txBody>
      </p:sp>
      <p:sp>
        <p:nvSpPr>
          <p:cNvPr id="23" name="Text Placeholder 17">
            <a:extLst>
              <a:ext uri="{FF2B5EF4-FFF2-40B4-BE49-F238E27FC236}">
                <a16:creationId xmlns:a16="http://schemas.microsoft.com/office/drawing/2014/main" id="{A0FAEFE3-951B-4AC2-8C45-1FCF8CF3F459}"/>
              </a:ext>
            </a:extLst>
          </p:cNvPr>
          <p:cNvSpPr>
            <a:spLocks noGrp="1"/>
          </p:cNvSpPr>
          <p:nvPr>
            <p:ph type="body" sz="quarter" idx="19"/>
          </p:nvPr>
        </p:nvSpPr>
        <p:spPr>
          <a:xfrm>
            <a:off x="1012834" y="4774094"/>
            <a:ext cx="6962766"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a:t>Edit Master text styles</a:t>
            </a:r>
          </a:p>
          <a:p>
            <a:pPr lvl="1"/>
            <a:r>
              <a:rPr lang="en-US"/>
              <a:t>Second level</a:t>
            </a:r>
          </a:p>
        </p:txBody>
      </p:sp>
      <p:sp>
        <p:nvSpPr>
          <p:cNvPr id="13" name="Text Placeholder 17">
            <a:extLst>
              <a:ext uri="{FF2B5EF4-FFF2-40B4-BE49-F238E27FC236}">
                <a16:creationId xmlns:a16="http://schemas.microsoft.com/office/drawing/2014/main" id="{E9B76E1A-583C-4F67-A402-51A2B7ABDABD}"/>
              </a:ext>
            </a:extLst>
          </p:cNvPr>
          <p:cNvSpPr>
            <a:spLocks noGrp="1"/>
          </p:cNvSpPr>
          <p:nvPr>
            <p:ph type="body" sz="quarter" idx="28" hasCustomPrompt="1"/>
          </p:nvPr>
        </p:nvSpPr>
        <p:spPr>
          <a:xfrm>
            <a:off x="352505" y="1686905"/>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a:t>#</a:t>
            </a:r>
          </a:p>
        </p:txBody>
      </p:sp>
      <p:sp>
        <p:nvSpPr>
          <p:cNvPr id="14" name="Text Placeholder 17">
            <a:extLst>
              <a:ext uri="{FF2B5EF4-FFF2-40B4-BE49-F238E27FC236}">
                <a16:creationId xmlns:a16="http://schemas.microsoft.com/office/drawing/2014/main" id="{CC326AB5-8924-4739-AD4C-5CC647592063}"/>
              </a:ext>
            </a:extLst>
          </p:cNvPr>
          <p:cNvSpPr>
            <a:spLocks noGrp="1"/>
          </p:cNvSpPr>
          <p:nvPr>
            <p:ph type="body" sz="quarter" idx="29" hasCustomPrompt="1"/>
          </p:nvPr>
        </p:nvSpPr>
        <p:spPr>
          <a:xfrm>
            <a:off x="352505" y="2715968"/>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a:t>#</a:t>
            </a:r>
          </a:p>
        </p:txBody>
      </p:sp>
      <p:sp>
        <p:nvSpPr>
          <p:cNvPr id="15" name="Text Placeholder 17">
            <a:extLst>
              <a:ext uri="{FF2B5EF4-FFF2-40B4-BE49-F238E27FC236}">
                <a16:creationId xmlns:a16="http://schemas.microsoft.com/office/drawing/2014/main" id="{C0EEBDDC-069F-47A1-8049-C40B0F78EE9F}"/>
              </a:ext>
            </a:extLst>
          </p:cNvPr>
          <p:cNvSpPr>
            <a:spLocks noGrp="1"/>
          </p:cNvSpPr>
          <p:nvPr>
            <p:ph type="body" sz="quarter" idx="30" hasCustomPrompt="1"/>
          </p:nvPr>
        </p:nvSpPr>
        <p:spPr>
          <a:xfrm>
            <a:off x="352505" y="3745031"/>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a:t>#</a:t>
            </a:r>
          </a:p>
        </p:txBody>
      </p:sp>
      <p:sp>
        <p:nvSpPr>
          <p:cNvPr id="16" name="Text Placeholder 17">
            <a:extLst>
              <a:ext uri="{FF2B5EF4-FFF2-40B4-BE49-F238E27FC236}">
                <a16:creationId xmlns:a16="http://schemas.microsoft.com/office/drawing/2014/main" id="{CF2140AF-B00F-4045-A5ED-FC6346C81774}"/>
              </a:ext>
            </a:extLst>
          </p:cNvPr>
          <p:cNvSpPr>
            <a:spLocks noGrp="1"/>
          </p:cNvSpPr>
          <p:nvPr>
            <p:ph type="body" sz="quarter" idx="31" hasCustomPrompt="1"/>
          </p:nvPr>
        </p:nvSpPr>
        <p:spPr>
          <a:xfrm>
            <a:off x="352505" y="4774094"/>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a:t>#</a:t>
            </a:r>
          </a:p>
        </p:txBody>
      </p:sp>
      <p:sp>
        <p:nvSpPr>
          <p:cNvPr id="5" name="Title 4">
            <a:extLst>
              <a:ext uri="{FF2B5EF4-FFF2-40B4-BE49-F238E27FC236}">
                <a16:creationId xmlns:a16="http://schemas.microsoft.com/office/drawing/2014/main" id="{177B84F6-8148-41FF-B82D-F685FCDAC85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6886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x8">
    <p:spTree>
      <p:nvGrpSpPr>
        <p:cNvPr id="1" name=""/>
        <p:cNvGrpSpPr/>
        <p:nvPr/>
      </p:nvGrpSpPr>
      <p:grpSpPr>
        <a:xfrm>
          <a:off x="0" y="0"/>
          <a:ext cx="0" cy="0"/>
          <a:chOff x="0" y="0"/>
          <a:chExt cx="0" cy="0"/>
        </a:xfrm>
      </p:grpSpPr>
      <p:sp>
        <p:nvSpPr>
          <p:cNvPr id="7" name="Picture Placeholder 19">
            <a:extLst>
              <a:ext uri="{FF2B5EF4-FFF2-40B4-BE49-F238E27FC236}">
                <a16:creationId xmlns:a16="http://schemas.microsoft.com/office/drawing/2014/main" id="{39F8B327-D8B5-4404-9908-4B583F1EB01B}"/>
              </a:ext>
            </a:extLst>
          </p:cNvPr>
          <p:cNvSpPr>
            <a:spLocks noGrp="1"/>
          </p:cNvSpPr>
          <p:nvPr>
            <p:ph type="pic" sz="quarter" idx="15" hasCustomPrompt="1"/>
          </p:nvPr>
        </p:nvSpPr>
        <p:spPr>
          <a:xfrm>
            <a:off x="8391071" y="0"/>
            <a:ext cx="3791790" cy="6858000"/>
          </a:xfrm>
          <a:solidFill>
            <a:schemeClr val="accent5"/>
          </a:solidFill>
        </p:spPr>
        <p:txBody>
          <a:bodyPr lIns="180000" tIns="216000"/>
          <a:lstStyle>
            <a:lvl1pPr>
              <a:defRPr>
                <a:solidFill>
                  <a:schemeClr val="bg1"/>
                </a:solidFill>
              </a:defRPr>
            </a:lvl1pPr>
          </a:lstStyle>
          <a:p>
            <a:r>
              <a:rPr lang="en-US"/>
              <a:t>Click icon to insert image</a:t>
            </a:r>
          </a:p>
        </p:txBody>
      </p:sp>
      <p:sp>
        <p:nvSpPr>
          <p:cNvPr id="20" name="Text Placeholder 17">
            <a:extLst>
              <a:ext uri="{FF2B5EF4-FFF2-40B4-BE49-F238E27FC236}">
                <a16:creationId xmlns:a16="http://schemas.microsoft.com/office/drawing/2014/main" id="{B3F26812-3388-4AE6-97F6-93D99C416EB4}"/>
              </a:ext>
            </a:extLst>
          </p:cNvPr>
          <p:cNvSpPr>
            <a:spLocks noGrp="1"/>
          </p:cNvSpPr>
          <p:nvPr>
            <p:ph type="body" sz="quarter" idx="16"/>
          </p:nvPr>
        </p:nvSpPr>
        <p:spPr>
          <a:xfrm>
            <a:off x="913983" y="1674205"/>
            <a:ext cx="3378271"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a:t>Edit Master text styles</a:t>
            </a:r>
          </a:p>
          <a:p>
            <a:pPr lvl="1"/>
            <a:r>
              <a:rPr lang="en-US"/>
              <a:t>Second level</a:t>
            </a:r>
          </a:p>
        </p:txBody>
      </p:sp>
      <p:sp>
        <p:nvSpPr>
          <p:cNvPr id="21" name="Text Placeholder 17">
            <a:extLst>
              <a:ext uri="{FF2B5EF4-FFF2-40B4-BE49-F238E27FC236}">
                <a16:creationId xmlns:a16="http://schemas.microsoft.com/office/drawing/2014/main" id="{98D68780-8269-42EF-BBDA-5E6CC50FC444}"/>
              </a:ext>
            </a:extLst>
          </p:cNvPr>
          <p:cNvSpPr>
            <a:spLocks noGrp="1"/>
          </p:cNvSpPr>
          <p:nvPr>
            <p:ph type="body" sz="quarter" idx="17"/>
          </p:nvPr>
        </p:nvSpPr>
        <p:spPr>
          <a:xfrm>
            <a:off x="913983" y="2703268"/>
            <a:ext cx="3378271"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a:t>Edit Master text styles</a:t>
            </a:r>
          </a:p>
          <a:p>
            <a:pPr lvl="1"/>
            <a:r>
              <a:rPr lang="en-US"/>
              <a:t>Second level</a:t>
            </a:r>
          </a:p>
        </p:txBody>
      </p:sp>
      <p:sp>
        <p:nvSpPr>
          <p:cNvPr id="22" name="Text Placeholder 17">
            <a:extLst>
              <a:ext uri="{FF2B5EF4-FFF2-40B4-BE49-F238E27FC236}">
                <a16:creationId xmlns:a16="http://schemas.microsoft.com/office/drawing/2014/main" id="{A2DA1B43-631C-4B23-81A3-26F4ACB4D298}"/>
              </a:ext>
            </a:extLst>
          </p:cNvPr>
          <p:cNvSpPr>
            <a:spLocks noGrp="1"/>
          </p:cNvSpPr>
          <p:nvPr>
            <p:ph type="body" sz="quarter" idx="18"/>
          </p:nvPr>
        </p:nvSpPr>
        <p:spPr>
          <a:xfrm>
            <a:off x="913983" y="3732331"/>
            <a:ext cx="3378271"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a:t>Edit Master text styles</a:t>
            </a:r>
          </a:p>
          <a:p>
            <a:pPr lvl="1"/>
            <a:r>
              <a:rPr lang="en-US"/>
              <a:t>Second level</a:t>
            </a:r>
          </a:p>
        </p:txBody>
      </p:sp>
      <p:sp>
        <p:nvSpPr>
          <p:cNvPr id="23" name="Text Placeholder 17">
            <a:extLst>
              <a:ext uri="{FF2B5EF4-FFF2-40B4-BE49-F238E27FC236}">
                <a16:creationId xmlns:a16="http://schemas.microsoft.com/office/drawing/2014/main" id="{A0FAEFE3-951B-4AC2-8C45-1FCF8CF3F459}"/>
              </a:ext>
            </a:extLst>
          </p:cNvPr>
          <p:cNvSpPr>
            <a:spLocks noGrp="1"/>
          </p:cNvSpPr>
          <p:nvPr>
            <p:ph type="body" sz="quarter" idx="19"/>
          </p:nvPr>
        </p:nvSpPr>
        <p:spPr>
          <a:xfrm>
            <a:off x="913983" y="4761394"/>
            <a:ext cx="3378271"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a:t>Edit Master text styles</a:t>
            </a:r>
          </a:p>
          <a:p>
            <a:pPr lvl="1"/>
            <a:r>
              <a:rPr lang="en-US"/>
              <a:t>Second level</a:t>
            </a:r>
          </a:p>
        </p:txBody>
      </p:sp>
      <p:sp>
        <p:nvSpPr>
          <p:cNvPr id="13" name="Text Placeholder 17">
            <a:extLst>
              <a:ext uri="{FF2B5EF4-FFF2-40B4-BE49-F238E27FC236}">
                <a16:creationId xmlns:a16="http://schemas.microsoft.com/office/drawing/2014/main" id="{F361F61A-67E3-47B1-919D-089B4B80600D}"/>
              </a:ext>
            </a:extLst>
          </p:cNvPr>
          <p:cNvSpPr>
            <a:spLocks noGrp="1"/>
          </p:cNvSpPr>
          <p:nvPr>
            <p:ph type="body" sz="quarter" idx="22"/>
          </p:nvPr>
        </p:nvSpPr>
        <p:spPr>
          <a:xfrm>
            <a:off x="4952583" y="1674205"/>
            <a:ext cx="3378271"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a:t>Edit Master text styles</a:t>
            </a:r>
          </a:p>
          <a:p>
            <a:pPr lvl="1"/>
            <a:r>
              <a:rPr lang="en-US"/>
              <a:t>Second level</a:t>
            </a:r>
          </a:p>
        </p:txBody>
      </p:sp>
      <p:sp>
        <p:nvSpPr>
          <p:cNvPr id="14" name="Text Placeholder 17">
            <a:extLst>
              <a:ext uri="{FF2B5EF4-FFF2-40B4-BE49-F238E27FC236}">
                <a16:creationId xmlns:a16="http://schemas.microsoft.com/office/drawing/2014/main" id="{E7306BF0-94A3-4C1B-82A9-0DEFD7D4A6D0}"/>
              </a:ext>
            </a:extLst>
          </p:cNvPr>
          <p:cNvSpPr>
            <a:spLocks noGrp="1"/>
          </p:cNvSpPr>
          <p:nvPr>
            <p:ph type="body" sz="quarter" idx="23"/>
          </p:nvPr>
        </p:nvSpPr>
        <p:spPr>
          <a:xfrm>
            <a:off x="4952583" y="2703268"/>
            <a:ext cx="3378271"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a:t>Edit Master text styles</a:t>
            </a:r>
          </a:p>
          <a:p>
            <a:pPr lvl="1"/>
            <a:r>
              <a:rPr lang="en-US"/>
              <a:t>Second level</a:t>
            </a:r>
          </a:p>
        </p:txBody>
      </p:sp>
      <p:sp>
        <p:nvSpPr>
          <p:cNvPr id="15" name="Text Placeholder 17">
            <a:extLst>
              <a:ext uri="{FF2B5EF4-FFF2-40B4-BE49-F238E27FC236}">
                <a16:creationId xmlns:a16="http://schemas.microsoft.com/office/drawing/2014/main" id="{20266ADB-5E14-44FA-811E-3F4FEE74BE16}"/>
              </a:ext>
            </a:extLst>
          </p:cNvPr>
          <p:cNvSpPr>
            <a:spLocks noGrp="1"/>
          </p:cNvSpPr>
          <p:nvPr>
            <p:ph type="body" sz="quarter" idx="24"/>
          </p:nvPr>
        </p:nvSpPr>
        <p:spPr>
          <a:xfrm>
            <a:off x="4952583" y="3732331"/>
            <a:ext cx="3378271"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a:t>Edit Master text styles</a:t>
            </a:r>
          </a:p>
          <a:p>
            <a:pPr lvl="1"/>
            <a:r>
              <a:rPr lang="en-US"/>
              <a:t>Second level</a:t>
            </a:r>
          </a:p>
        </p:txBody>
      </p:sp>
      <p:sp>
        <p:nvSpPr>
          <p:cNvPr id="16" name="Text Placeholder 17">
            <a:extLst>
              <a:ext uri="{FF2B5EF4-FFF2-40B4-BE49-F238E27FC236}">
                <a16:creationId xmlns:a16="http://schemas.microsoft.com/office/drawing/2014/main" id="{A2016433-B81A-4710-BD99-468CE4FA0515}"/>
              </a:ext>
            </a:extLst>
          </p:cNvPr>
          <p:cNvSpPr>
            <a:spLocks noGrp="1"/>
          </p:cNvSpPr>
          <p:nvPr>
            <p:ph type="body" sz="quarter" idx="25"/>
          </p:nvPr>
        </p:nvSpPr>
        <p:spPr>
          <a:xfrm>
            <a:off x="4952583" y="4761394"/>
            <a:ext cx="3378271"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a:t>Edit Master text styles</a:t>
            </a:r>
          </a:p>
          <a:p>
            <a:pPr lvl="1"/>
            <a:r>
              <a:rPr lang="en-US"/>
              <a:t>Second level</a:t>
            </a:r>
          </a:p>
        </p:txBody>
      </p:sp>
      <p:sp>
        <p:nvSpPr>
          <p:cNvPr id="27" name="Text Placeholder 17">
            <a:extLst>
              <a:ext uri="{FF2B5EF4-FFF2-40B4-BE49-F238E27FC236}">
                <a16:creationId xmlns:a16="http://schemas.microsoft.com/office/drawing/2014/main" id="{E1BD1FF7-F94E-4886-9ACC-F80D8F2D49A4}"/>
              </a:ext>
            </a:extLst>
          </p:cNvPr>
          <p:cNvSpPr>
            <a:spLocks noGrp="1"/>
          </p:cNvSpPr>
          <p:nvPr>
            <p:ph type="body" sz="quarter" idx="28" hasCustomPrompt="1"/>
          </p:nvPr>
        </p:nvSpPr>
        <p:spPr>
          <a:xfrm>
            <a:off x="253654" y="1674205"/>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a:t>#</a:t>
            </a:r>
          </a:p>
        </p:txBody>
      </p:sp>
      <p:sp>
        <p:nvSpPr>
          <p:cNvPr id="28" name="Text Placeholder 17">
            <a:extLst>
              <a:ext uri="{FF2B5EF4-FFF2-40B4-BE49-F238E27FC236}">
                <a16:creationId xmlns:a16="http://schemas.microsoft.com/office/drawing/2014/main" id="{B1C12BF9-4DBB-47E8-B4B1-3B09FFCFB1EB}"/>
              </a:ext>
            </a:extLst>
          </p:cNvPr>
          <p:cNvSpPr>
            <a:spLocks noGrp="1"/>
          </p:cNvSpPr>
          <p:nvPr>
            <p:ph type="body" sz="quarter" idx="29" hasCustomPrompt="1"/>
          </p:nvPr>
        </p:nvSpPr>
        <p:spPr>
          <a:xfrm>
            <a:off x="253654" y="2703268"/>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a:t>#</a:t>
            </a:r>
          </a:p>
        </p:txBody>
      </p:sp>
      <p:sp>
        <p:nvSpPr>
          <p:cNvPr id="29" name="Text Placeholder 17">
            <a:extLst>
              <a:ext uri="{FF2B5EF4-FFF2-40B4-BE49-F238E27FC236}">
                <a16:creationId xmlns:a16="http://schemas.microsoft.com/office/drawing/2014/main" id="{B846965E-CDC7-4406-BEE4-62720B1A85E2}"/>
              </a:ext>
            </a:extLst>
          </p:cNvPr>
          <p:cNvSpPr>
            <a:spLocks noGrp="1"/>
          </p:cNvSpPr>
          <p:nvPr>
            <p:ph type="body" sz="quarter" idx="30" hasCustomPrompt="1"/>
          </p:nvPr>
        </p:nvSpPr>
        <p:spPr>
          <a:xfrm>
            <a:off x="253654" y="3732331"/>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a:t>#</a:t>
            </a:r>
          </a:p>
        </p:txBody>
      </p:sp>
      <p:sp>
        <p:nvSpPr>
          <p:cNvPr id="30" name="Text Placeholder 17">
            <a:extLst>
              <a:ext uri="{FF2B5EF4-FFF2-40B4-BE49-F238E27FC236}">
                <a16:creationId xmlns:a16="http://schemas.microsoft.com/office/drawing/2014/main" id="{A97F0DF3-4A0A-476A-9C2A-C9E9ED418D19}"/>
              </a:ext>
            </a:extLst>
          </p:cNvPr>
          <p:cNvSpPr>
            <a:spLocks noGrp="1"/>
          </p:cNvSpPr>
          <p:nvPr>
            <p:ph type="body" sz="quarter" idx="31" hasCustomPrompt="1"/>
          </p:nvPr>
        </p:nvSpPr>
        <p:spPr>
          <a:xfrm>
            <a:off x="253654" y="4761394"/>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a:t>#</a:t>
            </a:r>
          </a:p>
        </p:txBody>
      </p:sp>
      <p:sp>
        <p:nvSpPr>
          <p:cNvPr id="33" name="Text Placeholder 17">
            <a:extLst>
              <a:ext uri="{FF2B5EF4-FFF2-40B4-BE49-F238E27FC236}">
                <a16:creationId xmlns:a16="http://schemas.microsoft.com/office/drawing/2014/main" id="{7F030D6A-1E62-46EC-892A-A32CBC7B4AB6}"/>
              </a:ext>
            </a:extLst>
          </p:cNvPr>
          <p:cNvSpPr>
            <a:spLocks noGrp="1"/>
          </p:cNvSpPr>
          <p:nvPr>
            <p:ph type="body" sz="quarter" idx="34" hasCustomPrompt="1"/>
          </p:nvPr>
        </p:nvSpPr>
        <p:spPr>
          <a:xfrm>
            <a:off x="4292254" y="1674205"/>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a:t>#</a:t>
            </a:r>
          </a:p>
        </p:txBody>
      </p:sp>
      <p:sp>
        <p:nvSpPr>
          <p:cNvPr id="34" name="Text Placeholder 17">
            <a:extLst>
              <a:ext uri="{FF2B5EF4-FFF2-40B4-BE49-F238E27FC236}">
                <a16:creationId xmlns:a16="http://schemas.microsoft.com/office/drawing/2014/main" id="{FF125273-423E-4E28-941E-1C4B8F8C8493}"/>
              </a:ext>
            </a:extLst>
          </p:cNvPr>
          <p:cNvSpPr>
            <a:spLocks noGrp="1"/>
          </p:cNvSpPr>
          <p:nvPr>
            <p:ph type="body" sz="quarter" idx="35" hasCustomPrompt="1"/>
          </p:nvPr>
        </p:nvSpPr>
        <p:spPr>
          <a:xfrm>
            <a:off x="4292254" y="2703268"/>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a:t>#</a:t>
            </a:r>
          </a:p>
        </p:txBody>
      </p:sp>
      <p:sp>
        <p:nvSpPr>
          <p:cNvPr id="35" name="Text Placeholder 17">
            <a:extLst>
              <a:ext uri="{FF2B5EF4-FFF2-40B4-BE49-F238E27FC236}">
                <a16:creationId xmlns:a16="http://schemas.microsoft.com/office/drawing/2014/main" id="{75ABF750-0C34-491B-B79D-156744E6224D}"/>
              </a:ext>
            </a:extLst>
          </p:cNvPr>
          <p:cNvSpPr>
            <a:spLocks noGrp="1"/>
          </p:cNvSpPr>
          <p:nvPr>
            <p:ph type="body" sz="quarter" idx="36" hasCustomPrompt="1"/>
          </p:nvPr>
        </p:nvSpPr>
        <p:spPr>
          <a:xfrm>
            <a:off x="4292254" y="3732331"/>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a:t>#</a:t>
            </a:r>
          </a:p>
        </p:txBody>
      </p:sp>
      <p:sp>
        <p:nvSpPr>
          <p:cNvPr id="36" name="Text Placeholder 17">
            <a:extLst>
              <a:ext uri="{FF2B5EF4-FFF2-40B4-BE49-F238E27FC236}">
                <a16:creationId xmlns:a16="http://schemas.microsoft.com/office/drawing/2014/main" id="{3BA319B0-BD9D-4775-990D-747B0F97C825}"/>
              </a:ext>
            </a:extLst>
          </p:cNvPr>
          <p:cNvSpPr>
            <a:spLocks noGrp="1"/>
          </p:cNvSpPr>
          <p:nvPr>
            <p:ph type="body" sz="quarter" idx="37" hasCustomPrompt="1"/>
          </p:nvPr>
        </p:nvSpPr>
        <p:spPr>
          <a:xfrm>
            <a:off x="4292254" y="4761394"/>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a:t>#</a:t>
            </a:r>
          </a:p>
        </p:txBody>
      </p:sp>
      <p:sp>
        <p:nvSpPr>
          <p:cNvPr id="3" name="Title 2">
            <a:extLst>
              <a:ext uri="{FF2B5EF4-FFF2-40B4-BE49-F238E27FC236}">
                <a16:creationId xmlns:a16="http://schemas.microsoft.com/office/drawing/2014/main" id="{A45C5AE1-F8AB-42F5-A398-C3D29A1B88C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8486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465442-D5F6-4547-8F5D-06BF5D613F0D}"/>
              </a:ext>
            </a:extLst>
          </p:cNvPr>
          <p:cNvSpPr>
            <a:spLocks noGrp="1"/>
          </p:cNvSpPr>
          <p:nvPr>
            <p:ph type="title"/>
          </p:nvPr>
        </p:nvSpPr>
        <p:spPr/>
        <p:txBody>
          <a:bodyPr/>
          <a:lstStyle/>
          <a:p>
            <a:r>
              <a:rPr lang="en-US"/>
              <a:t>Click to edit Master title style</a:t>
            </a:r>
            <a:endParaRPr lang="en-GB"/>
          </a:p>
        </p:txBody>
      </p:sp>
      <p:sp>
        <p:nvSpPr>
          <p:cNvPr id="5" name="Text Placeholder 2">
            <a:extLst>
              <a:ext uri="{FF2B5EF4-FFF2-40B4-BE49-F238E27FC236}">
                <a16:creationId xmlns:a16="http://schemas.microsoft.com/office/drawing/2014/main" id="{1D0A9817-7D49-4646-AE07-C2609077EAC7}"/>
              </a:ext>
            </a:extLst>
          </p:cNvPr>
          <p:cNvSpPr>
            <a:spLocks noGrp="1"/>
          </p:cNvSpPr>
          <p:nvPr>
            <p:ph idx="1"/>
          </p:nvPr>
        </p:nvSpPr>
        <p:spPr>
          <a:xfrm>
            <a:off x="365760" y="1362075"/>
            <a:ext cx="10816243" cy="4282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0200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_1">
    <p:spTree>
      <p:nvGrpSpPr>
        <p:cNvPr id="1" name=""/>
        <p:cNvGrpSpPr/>
        <p:nvPr/>
      </p:nvGrpSpPr>
      <p:grpSpPr>
        <a:xfrm>
          <a:off x="0" y="0"/>
          <a:ext cx="0" cy="0"/>
          <a:chOff x="0" y="0"/>
          <a:chExt cx="0" cy="0"/>
        </a:xfrm>
      </p:grpSpPr>
      <p:pic>
        <p:nvPicPr>
          <p:cNvPr id="5" name="Picture 4" descr="A plate of food with broccoli&#10;&#10;Description automatically generated">
            <a:extLst>
              <a:ext uri="{FF2B5EF4-FFF2-40B4-BE49-F238E27FC236}">
                <a16:creationId xmlns:a16="http://schemas.microsoft.com/office/drawing/2014/main" id="{E63CD2DA-B143-40C2-9DA6-F932A259F7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021" r="13747" b="24289"/>
          <a:stretch/>
        </p:blipFill>
        <p:spPr>
          <a:xfrm>
            <a:off x="0" y="0"/>
            <a:ext cx="12192000" cy="6858000"/>
          </a:xfrm>
          <a:prstGeom prst="rect">
            <a:avLst/>
          </a:prstGeom>
        </p:spPr>
      </p:pic>
      <p:sp>
        <p:nvSpPr>
          <p:cNvPr id="6" name="Oval 5">
            <a:extLst>
              <a:ext uri="{FF2B5EF4-FFF2-40B4-BE49-F238E27FC236}">
                <a16:creationId xmlns:a16="http://schemas.microsoft.com/office/drawing/2014/main" id="{5396F70F-648D-421D-B78C-496B6105159F}"/>
              </a:ext>
            </a:extLst>
          </p:cNvPr>
          <p:cNvSpPr/>
          <p:nvPr userDrawn="1"/>
        </p:nvSpPr>
        <p:spPr>
          <a:xfrm>
            <a:off x="769144" y="975519"/>
            <a:ext cx="4419600" cy="4203700"/>
          </a:xfrm>
          <a:prstGeom prst="ellipse">
            <a:avLst/>
          </a:prstGeom>
          <a:solidFill>
            <a:srgbClr val="AAC1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D621F6E6-270A-44AC-81DE-76DCCDCBBBDF}"/>
              </a:ext>
            </a:extLst>
          </p:cNvPr>
          <p:cNvSpPr>
            <a:spLocks noGrp="1"/>
          </p:cNvSpPr>
          <p:nvPr>
            <p:ph type="body" sz="quarter" idx="10"/>
          </p:nvPr>
        </p:nvSpPr>
        <p:spPr>
          <a:xfrm>
            <a:off x="1268413" y="1905267"/>
            <a:ext cx="3421062" cy="2300288"/>
          </a:xfrm>
        </p:spPr>
        <p:txBody>
          <a:bodyPr>
            <a:normAutofit/>
          </a:bodyPr>
          <a:lstStyle>
            <a:lvl1pPr algn="ctr">
              <a:lnSpc>
                <a:spcPct val="100000"/>
              </a:lnSpc>
              <a:defRPr sz="4000">
                <a:solidFill>
                  <a:schemeClr val="bg1"/>
                </a:solidFill>
              </a:defRPr>
            </a:lvl1pPr>
          </a:lstStyle>
          <a:p>
            <a:pPr lvl="0"/>
            <a:endParaRPr lang="en-GB"/>
          </a:p>
        </p:txBody>
      </p:sp>
      <p:pic>
        <p:nvPicPr>
          <p:cNvPr id="3" name="Picture 2" descr="A close up of a sign&#10;&#10;Description automatically generated">
            <a:extLst>
              <a:ext uri="{FF2B5EF4-FFF2-40B4-BE49-F238E27FC236}">
                <a16:creationId xmlns:a16="http://schemas.microsoft.com/office/drawing/2014/main" id="{2B7E4EF7-602E-4A98-9CE2-2C0136C3BA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163" y="6146161"/>
            <a:ext cx="1546211" cy="487047"/>
          </a:xfrm>
          <a:prstGeom prst="rect">
            <a:avLst/>
          </a:prstGeom>
        </p:spPr>
      </p:pic>
    </p:spTree>
    <p:extLst>
      <p:ext uri="{BB962C8B-B14F-4D97-AF65-F5344CB8AC3E}">
        <p14:creationId xmlns:p14="http://schemas.microsoft.com/office/powerpoint/2010/main" val="2305131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_2">
    <p:spTree>
      <p:nvGrpSpPr>
        <p:cNvPr id="1" name=""/>
        <p:cNvGrpSpPr/>
        <p:nvPr/>
      </p:nvGrpSpPr>
      <p:grpSpPr>
        <a:xfrm>
          <a:off x="0" y="0"/>
          <a:ext cx="0" cy="0"/>
          <a:chOff x="0" y="0"/>
          <a:chExt cx="0" cy="0"/>
        </a:xfrm>
      </p:grpSpPr>
      <p:pic>
        <p:nvPicPr>
          <p:cNvPr id="7" name="Picture 6" descr="A cup of coffee sitting on top of a wooden table&#10;&#10;Description automatically generated">
            <a:extLst>
              <a:ext uri="{FF2B5EF4-FFF2-40B4-BE49-F238E27FC236}">
                <a16:creationId xmlns:a16="http://schemas.microsoft.com/office/drawing/2014/main" id="{D4BE7E5F-F6EC-4962-91ED-8DBDE05D42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48" t="22029" r="18259" b="22027"/>
          <a:stretch/>
        </p:blipFill>
        <p:spPr>
          <a:xfrm>
            <a:off x="0" y="1"/>
            <a:ext cx="12192000" cy="6858000"/>
          </a:xfrm>
          <a:prstGeom prst="rect">
            <a:avLst/>
          </a:prstGeom>
        </p:spPr>
      </p:pic>
      <p:sp>
        <p:nvSpPr>
          <p:cNvPr id="6" name="Oval 5">
            <a:extLst>
              <a:ext uri="{FF2B5EF4-FFF2-40B4-BE49-F238E27FC236}">
                <a16:creationId xmlns:a16="http://schemas.microsoft.com/office/drawing/2014/main" id="{5396F70F-648D-421D-B78C-496B6105159F}"/>
              </a:ext>
            </a:extLst>
          </p:cNvPr>
          <p:cNvSpPr/>
          <p:nvPr userDrawn="1"/>
        </p:nvSpPr>
        <p:spPr>
          <a:xfrm>
            <a:off x="753397" y="1023478"/>
            <a:ext cx="4419600" cy="4203700"/>
          </a:xfrm>
          <a:prstGeom prst="ellipse">
            <a:avLst/>
          </a:prstGeom>
          <a:solidFill>
            <a:srgbClr val="AAC1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2">
            <a:extLst>
              <a:ext uri="{FF2B5EF4-FFF2-40B4-BE49-F238E27FC236}">
                <a16:creationId xmlns:a16="http://schemas.microsoft.com/office/drawing/2014/main" id="{6EDB6EDA-F565-41FB-A3FD-F53B4DFD4194}"/>
              </a:ext>
            </a:extLst>
          </p:cNvPr>
          <p:cNvSpPr>
            <a:spLocks noGrp="1"/>
          </p:cNvSpPr>
          <p:nvPr>
            <p:ph type="body" sz="quarter" idx="11"/>
          </p:nvPr>
        </p:nvSpPr>
        <p:spPr>
          <a:xfrm>
            <a:off x="1252666" y="1975184"/>
            <a:ext cx="3421062" cy="2300288"/>
          </a:xfrm>
        </p:spPr>
        <p:txBody>
          <a:bodyPr>
            <a:normAutofit/>
          </a:bodyPr>
          <a:lstStyle>
            <a:lvl1pPr algn="ctr">
              <a:lnSpc>
                <a:spcPct val="100000"/>
              </a:lnSpc>
              <a:defRPr sz="4000">
                <a:solidFill>
                  <a:schemeClr val="bg1"/>
                </a:solidFill>
              </a:defRPr>
            </a:lvl1pPr>
          </a:lstStyle>
          <a:p>
            <a:pPr lvl="0"/>
            <a:endParaRPr lang="en-GB"/>
          </a:p>
        </p:txBody>
      </p:sp>
      <p:pic>
        <p:nvPicPr>
          <p:cNvPr id="11" name="Picture 10" descr="A close up of a sign&#10;&#10;Description automatically generated">
            <a:extLst>
              <a:ext uri="{FF2B5EF4-FFF2-40B4-BE49-F238E27FC236}">
                <a16:creationId xmlns:a16="http://schemas.microsoft.com/office/drawing/2014/main" id="{DC16E72A-38D5-4817-B923-57DDEB24CF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163" y="6146161"/>
            <a:ext cx="1546211" cy="487047"/>
          </a:xfrm>
          <a:prstGeom prst="rect">
            <a:avLst/>
          </a:prstGeom>
        </p:spPr>
      </p:pic>
    </p:spTree>
    <p:extLst>
      <p:ext uri="{BB962C8B-B14F-4D97-AF65-F5344CB8AC3E}">
        <p14:creationId xmlns:p14="http://schemas.microsoft.com/office/powerpoint/2010/main" val="915093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_3">
    <p:spTree>
      <p:nvGrpSpPr>
        <p:cNvPr id="1" name=""/>
        <p:cNvGrpSpPr/>
        <p:nvPr/>
      </p:nvGrpSpPr>
      <p:grpSpPr>
        <a:xfrm>
          <a:off x="0" y="0"/>
          <a:ext cx="0" cy="0"/>
          <a:chOff x="0" y="0"/>
          <a:chExt cx="0" cy="0"/>
        </a:xfrm>
      </p:grpSpPr>
      <p:pic>
        <p:nvPicPr>
          <p:cNvPr id="9" name="Picture 8" descr="A picture containing table, wooden, sitting, floor&#10;&#10;Description automatically generated">
            <a:extLst>
              <a:ext uri="{FF2B5EF4-FFF2-40B4-BE49-F238E27FC236}">
                <a16:creationId xmlns:a16="http://schemas.microsoft.com/office/drawing/2014/main" id="{2A8772A6-22D4-4865-88C9-0AC8CDFCF4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722" r="14094" b="18844"/>
          <a:stretch/>
        </p:blipFill>
        <p:spPr>
          <a:xfrm>
            <a:off x="0" y="0"/>
            <a:ext cx="12192000" cy="6858000"/>
          </a:xfrm>
          <a:prstGeom prst="rect">
            <a:avLst/>
          </a:prstGeom>
        </p:spPr>
      </p:pic>
      <p:sp>
        <p:nvSpPr>
          <p:cNvPr id="6" name="Oval 5">
            <a:extLst>
              <a:ext uri="{FF2B5EF4-FFF2-40B4-BE49-F238E27FC236}">
                <a16:creationId xmlns:a16="http://schemas.microsoft.com/office/drawing/2014/main" id="{5396F70F-648D-421D-B78C-496B6105159F}"/>
              </a:ext>
            </a:extLst>
          </p:cNvPr>
          <p:cNvSpPr/>
          <p:nvPr userDrawn="1"/>
        </p:nvSpPr>
        <p:spPr>
          <a:xfrm>
            <a:off x="723900" y="977900"/>
            <a:ext cx="4419600" cy="4203700"/>
          </a:xfrm>
          <a:prstGeom prst="ellipse">
            <a:avLst/>
          </a:prstGeom>
          <a:solidFill>
            <a:srgbClr val="AAC1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
            <a:extLst>
              <a:ext uri="{FF2B5EF4-FFF2-40B4-BE49-F238E27FC236}">
                <a16:creationId xmlns:a16="http://schemas.microsoft.com/office/drawing/2014/main" id="{CEFF5B19-6787-4533-B43D-10FF1D698C53}"/>
              </a:ext>
            </a:extLst>
          </p:cNvPr>
          <p:cNvSpPr>
            <a:spLocks noGrp="1"/>
          </p:cNvSpPr>
          <p:nvPr>
            <p:ph type="body" sz="quarter" idx="11"/>
          </p:nvPr>
        </p:nvSpPr>
        <p:spPr>
          <a:xfrm>
            <a:off x="1252666" y="1975184"/>
            <a:ext cx="3421062" cy="2300288"/>
          </a:xfrm>
        </p:spPr>
        <p:txBody>
          <a:bodyPr>
            <a:normAutofit/>
          </a:bodyPr>
          <a:lstStyle>
            <a:lvl1pPr algn="ctr">
              <a:lnSpc>
                <a:spcPct val="100000"/>
              </a:lnSpc>
              <a:defRPr sz="4000">
                <a:solidFill>
                  <a:schemeClr val="bg1"/>
                </a:solidFill>
              </a:defRPr>
            </a:lvl1pPr>
          </a:lstStyle>
          <a:p>
            <a:pPr lvl="0"/>
            <a:endParaRPr lang="en-GB"/>
          </a:p>
        </p:txBody>
      </p:sp>
      <p:pic>
        <p:nvPicPr>
          <p:cNvPr id="11" name="Picture 10" descr="A close up of a sign&#10;&#10;Description automatically generated">
            <a:extLst>
              <a:ext uri="{FF2B5EF4-FFF2-40B4-BE49-F238E27FC236}">
                <a16:creationId xmlns:a16="http://schemas.microsoft.com/office/drawing/2014/main" id="{D475B987-944B-4E40-949F-2CFC14F2C6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163" y="6146161"/>
            <a:ext cx="1546211" cy="487047"/>
          </a:xfrm>
          <a:prstGeom prst="rect">
            <a:avLst/>
          </a:prstGeom>
        </p:spPr>
      </p:pic>
    </p:spTree>
    <p:extLst>
      <p:ext uri="{BB962C8B-B14F-4D97-AF65-F5344CB8AC3E}">
        <p14:creationId xmlns:p14="http://schemas.microsoft.com/office/powerpoint/2010/main" val="788595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_4">
    <p:spTree>
      <p:nvGrpSpPr>
        <p:cNvPr id="1" name=""/>
        <p:cNvGrpSpPr/>
        <p:nvPr/>
      </p:nvGrpSpPr>
      <p:grpSpPr>
        <a:xfrm>
          <a:off x="0" y="0"/>
          <a:ext cx="0" cy="0"/>
          <a:chOff x="0" y="0"/>
          <a:chExt cx="0" cy="0"/>
        </a:xfrm>
      </p:grpSpPr>
      <p:pic>
        <p:nvPicPr>
          <p:cNvPr id="3" name="Picture 2" descr="A bowl of food on a plate&#10;&#10;Description automatically generated">
            <a:extLst>
              <a:ext uri="{FF2B5EF4-FFF2-40B4-BE49-F238E27FC236}">
                <a16:creationId xmlns:a16="http://schemas.microsoft.com/office/drawing/2014/main" id="{02774696-995A-485F-BC33-B6E44BC73C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168" b="13883"/>
          <a:stretch/>
        </p:blipFill>
        <p:spPr>
          <a:xfrm>
            <a:off x="0" y="0"/>
            <a:ext cx="12192000" cy="6858000"/>
          </a:xfrm>
          <a:prstGeom prst="rect">
            <a:avLst/>
          </a:prstGeom>
        </p:spPr>
      </p:pic>
      <p:sp>
        <p:nvSpPr>
          <p:cNvPr id="6" name="Oval 5">
            <a:extLst>
              <a:ext uri="{FF2B5EF4-FFF2-40B4-BE49-F238E27FC236}">
                <a16:creationId xmlns:a16="http://schemas.microsoft.com/office/drawing/2014/main" id="{5396F70F-648D-421D-B78C-496B6105159F}"/>
              </a:ext>
            </a:extLst>
          </p:cNvPr>
          <p:cNvSpPr/>
          <p:nvPr userDrawn="1"/>
        </p:nvSpPr>
        <p:spPr>
          <a:xfrm>
            <a:off x="723900" y="977900"/>
            <a:ext cx="4419600" cy="4203700"/>
          </a:xfrm>
          <a:prstGeom prst="ellipse">
            <a:avLst/>
          </a:prstGeom>
          <a:solidFill>
            <a:srgbClr val="AAC1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
            <a:extLst>
              <a:ext uri="{FF2B5EF4-FFF2-40B4-BE49-F238E27FC236}">
                <a16:creationId xmlns:a16="http://schemas.microsoft.com/office/drawing/2014/main" id="{A921EA2C-FEC9-4BE5-AF8A-AF9DBAC6EBD5}"/>
              </a:ext>
            </a:extLst>
          </p:cNvPr>
          <p:cNvSpPr>
            <a:spLocks noGrp="1"/>
          </p:cNvSpPr>
          <p:nvPr>
            <p:ph type="body" sz="quarter" idx="11"/>
          </p:nvPr>
        </p:nvSpPr>
        <p:spPr>
          <a:xfrm>
            <a:off x="1252666" y="1975184"/>
            <a:ext cx="3421062" cy="2300288"/>
          </a:xfrm>
        </p:spPr>
        <p:txBody>
          <a:bodyPr>
            <a:normAutofit/>
          </a:bodyPr>
          <a:lstStyle>
            <a:lvl1pPr algn="ctr">
              <a:lnSpc>
                <a:spcPct val="100000"/>
              </a:lnSpc>
              <a:defRPr sz="4000">
                <a:solidFill>
                  <a:schemeClr val="bg1"/>
                </a:solidFill>
              </a:defRPr>
            </a:lvl1pPr>
          </a:lstStyle>
          <a:p>
            <a:pPr lvl="0"/>
            <a:endParaRPr lang="en-GB"/>
          </a:p>
        </p:txBody>
      </p:sp>
      <p:pic>
        <p:nvPicPr>
          <p:cNvPr id="10" name="Picture 9" descr="A close up of a sign&#10;&#10;Description automatically generated">
            <a:extLst>
              <a:ext uri="{FF2B5EF4-FFF2-40B4-BE49-F238E27FC236}">
                <a16:creationId xmlns:a16="http://schemas.microsoft.com/office/drawing/2014/main" id="{9C3C61AC-251C-41A9-87D9-0FDE5EA81A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163" y="6146161"/>
            <a:ext cx="1546211" cy="487047"/>
          </a:xfrm>
          <a:prstGeom prst="rect">
            <a:avLst/>
          </a:prstGeom>
        </p:spPr>
      </p:pic>
    </p:spTree>
    <p:extLst>
      <p:ext uri="{BB962C8B-B14F-4D97-AF65-F5344CB8AC3E}">
        <p14:creationId xmlns:p14="http://schemas.microsoft.com/office/powerpoint/2010/main" val="3916669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E8DE10-F03E-414C-9D05-C84365BF253C}"/>
              </a:ext>
            </a:extLst>
          </p:cNvPr>
          <p:cNvSpPr>
            <a:spLocks noGrp="1"/>
          </p:cNvSpPr>
          <p:nvPr>
            <p:ph type="body" idx="1"/>
          </p:nvPr>
        </p:nvSpPr>
        <p:spPr>
          <a:xfrm>
            <a:off x="365760" y="1362075"/>
            <a:ext cx="10816243" cy="4282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Placeholder 1">
            <a:extLst>
              <a:ext uri="{FF2B5EF4-FFF2-40B4-BE49-F238E27FC236}">
                <a16:creationId xmlns:a16="http://schemas.microsoft.com/office/drawing/2014/main" id="{947E1FEC-579D-4A1C-92E2-0A804E1790E6}"/>
              </a:ext>
            </a:extLst>
          </p:cNvPr>
          <p:cNvSpPr>
            <a:spLocks noGrp="1"/>
          </p:cNvSpPr>
          <p:nvPr>
            <p:ph type="title"/>
          </p:nvPr>
        </p:nvSpPr>
        <p:spPr>
          <a:xfrm>
            <a:off x="365760" y="188676"/>
            <a:ext cx="10816242" cy="966048"/>
          </a:xfrm>
          <a:prstGeom prst="rect">
            <a:avLst/>
          </a:prstGeom>
        </p:spPr>
        <p:txBody>
          <a:bodyPr vert="horz" lIns="91440" tIns="45720" rIns="91440" bIns="45720" rtlCol="0" anchor="ctr">
            <a:normAutofit/>
          </a:bodyPr>
          <a:lstStyle/>
          <a:p>
            <a:r>
              <a:rPr lang="en-US"/>
              <a:t>Click to edit Master title style</a:t>
            </a:r>
            <a:endParaRPr lang="en-GB"/>
          </a:p>
        </p:txBody>
      </p:sp>
      <p:pic>
        <p:nvPicPr>
          <p:cNvPr id="5" name="Picture 4" descr="A close up of a sign&#10;&#10;Description automatically generated">
            <a:extLst>
              <a:ext uri="{FF2B5EF4-FFF2-40B4-BE49-F238E27FC236}">
                <a16:creationId xmlns:a16="http://schemas.microsoft.com/office/drawing/2014/main" id="{FFE5C30B-E127-460B-8589-E53A8BE4A93D}"/>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67752" y="6152105"/>
            <a:ext cx="1541824" cy="485665"/>
          </a:xfrm>
          <a:prstGeom prst="rect">
            <a:avLst/>
          </a:prstGeom>
        </p:spPr>
      </p:pic>
    </p:spTree>
    <p:extLst>
      <p:ext uri="{BB962C8B-B14F-4D97-AF65-F5344CB8AC3E}">
        <p14:creationId xmlns:p14="http://schemas.microsoft.com/office/powerpoint/2010/main" val="4069704804"/>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69" r:id="rId3"/>
    <p:sldLayoutId id="2147483670" r:id="rId4"/>
    <p:sldLayoutId id="2147483650" r:id="rId5"/>
    <p:sldLayoutId id="2147483660" r:id="rId6"/>
    <p:sldLayoutId id="2147483661" r:id="rId7"/>
    <p:sldLayoutId id="2147483663" r:id="rId8"/>
    <p:sldLayoutId id="2147483664" r:id="rId9"/>
    <p:sldLayoutId id="2147483662" r:id="rId10"/>
    <p:sldLayoutId id="2147483651" r:id="rId11"/>
    <p:sldLayoutId id="2147483665" r:id="rId12"/>
    <p:sldLayoutId id="2147483666" r:id="rId13"/>
    <p:sldLayoutId id="2147483667" r:id="rId14"/>
    <p:sldLayoutId id="2147483674" r:id="rId15"/>
    <p:sldLayoutId id="2147483668" r:id="rId16"/>
    <p:sldLayoutId id="2147483652" r:id="rId17"/>
    <p:sldLayoutId id="2147483653" r:id="rId18"/>
    <p:sldLayoutId id="2147483671" r:id="rId19"/>
    <p:sldLayoutId id="2147483672" r:id="rId20"/>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Clr>
          <a:srgbClr val="76232F"/>
        </a:buClr>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2A9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2A9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hyperlink" Target="https://www.carehome.co.uk/news/article.cfm/id/1610058/care-homes-being-urged-to-reduce-choking-deaths" TargetMode="Externa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4.jpe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hyperlink" Target="http://ftp.iddsi.org/Documents/Complete_IDDSI_Framework_Final_31July2019.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hyperlink" Target="http://ftp.iddsi.org/Documents/Complete_IDDSI_Framework_Final_31July2019.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hyperlink" Target="http://ftp.iddsi.org/Documents/Complete_IDDSI_Framework_Final_31July2019.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hyperlink" Target="https://ftp.iddsi.org/Documents/IDDSI_7_BLACK_Easy_to_chew_NHS_Lothian.pdf" TargetMode="Externa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late of food sitting on top of a wooden table&#10;&#10;Description automatically generated">
            <a:extLst>
              <a:ext uri="{FF2B5EF4-FFF2-40B4-BE49-F238E27FC236}">
                <a16:creationId xmlns:a16="http://schemas.microsoft.com/office/drawing/2014/main" id="{E834592D-8825-42C7-BFD9-53B8D35B47C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73" t="16726" r="916" b="15092"/>
          <a:stretch/>
        </p:blipFill>
        <p:spPr>
          <a:xfrm>
            <a:off x="-64863" y="0"/>
            <a:ext cx="12256863" cy="6987654"/>
          </a:xfrm>
        </p:spPr>
      </p:pic>
      <p:sp>
        <p:nvSpPr>
          <p:cNvPr id="9" name="Rectangle 8">
            <a:extLst>
              <a:ext uri="{FF2B5EF4-FFF2-40B4-BE49-F238E27FC236}">
                <a16:creationId xmlns:a16="http://schemas.microsoft.com/office/drawing/2014/main" id="{F381BB39-0BE6-48AC-9C8C-369CE81471A8}"/>
              </a:ext>
            </a:extLst>
          </p:cNvPr>
          <p:cNvSpPr/>
          <p:nvPr/>
        </p:nvSpPr>
        <p:spPr>
          <a:xfrm>
            <a:off x="0" y="1533525"/>
            <a:ext cx="12211049" cy="162877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7777075C-60DA-43F9-877E-818A1DD4D910}"/>
              </a:ext>
            </a:extLst>
          </p:cNvPr>
          <p:cNvSpPr txBox="1"/>
          <p:nvPr/>
        </p:nvSpPr>
        <p:spPr>
          <a:xfrm>
            <a:off x="89790" y="1592640"/>
            <a:ext cx="8677275" cy="1569660"/>
          </a:xfrm>
          <a:prstGeom prst="rect">
            <a:avLst/>
          </a:prstGeom>
          <a:noFill/>
        </p:spPr>
        <p:txBody>
          <a:bodyPr wrap="square" rtlCol="0">
            <a:spAutoFit/>
          </a:bodyPr>
          <a:lstStyle/>
          <a:p>
            <a:r>
              <a:rPr lang="en-GB" sz="4800" b="1" dirty="0">
                <a:solidFill>
                  <a:schemeClr val="bg1"/>
                </a:solidFill>
              </a:rPr>
              <a:t>An introduction to IDDSI</a:t>
            </a:r>
          </a:p>
          <a:p>
            <a:r>
              <a:rPr lang="en-GB" sz="4800" b="1" dirty="0">
                <a:solidFill>
                  <a:schemeClr val="bg1"/>
                </a:solidFill>
              </a:rPr>
              <a:t>and Dysphagia</a:t>
            </a:r>
            <a:endParaRPr lang="en-GB" sz="13800" b="1" dirty="0">
              <a:solidFill>
                <a:schemeClr val="bg1"/>
              </a:solidFill>
            </a:endParaRPr>
          </a:p>
        </p:txBody>
      </p:sp>
      <p:pic>
        <p:nvPicPr>
          <p:cNvPr id="12" name="Picture 11" descr="A close up of a sign&#10;&#10;Description automatically generated">
            <a:extLst>
              <a:ext uri="{FF2B5EF4-FFF2-40B4-BE49-F238E27FC236}">
                <a16:creationId xmlns:a16="http://schemas.microsoft.com/office/drawing/2014/main" id="{58257F39-F713-42BA-A271-4999A2EA5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3530" y="1621651"/>
            <a:ext cx="3368502" cy="1443934"/>
          </a:xfrm>
          <a:prstGeom prst="rect">
            <a:avLst/>
          </a:prstGeom>
        </p:spPr>
      </p:pic>
    </p:spTree>
    <p:extLst>
      <p:ext uri="{BB962C8B-B14F-4D97-AF65-F5344CB8AC3E}">
        <p14:creationId xmlns:p14="http://schemas.microsoft.com/office/powerpoint/2010/main" val="1076364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B9FC54-BB8E-44E1-8080-A53C90A644DD}"/>
              </a:ext>
            </a:extLst>
          </p:cNvPr>
          <p:cNvSpPr>
            <a:spLocks noGrp="1"/>
          </p:cNvSpPr>
          <p:nvPr>
            <p:ph idx="1"/>
          </p:nvPr>
        </p:nvSpPr>
        <p:spPr>
          <a:xfrm>
            <a:off x="242383" y="1180199"/>
            <a:ext cx="8391254" cy="4728755"/>
          </a:xfrm>
        </p:spPr>
        <p:txBody>
          <a:bodyPr vert="horz" lIns="91440" tIns="45720" rIns="91440" bIns="45720" rtlCol="0" anchor="t">
            <a:noAutofit/>
          </a:bodyPr>
          <a:lstStyle/>
          <a:p>
            <a:pPr marL="342900" lvl="0" indent="-342900">
              <a:lnSpc>
                <a:spcPct val="150000"/>
              </a:lnSpc>
              <a:buClr>
                <a:srgbClr val="AAC13B"/>
              </a:buClr>
              <a:buFont typeface="Arial" panose="020B0604020202020204" pitchFamily="34" charset="0"/>
              <a:buChar char="•"/>
            </a:pPr>
            <a:r>
              <a:rPr lang="en-US" sz="1800" dirty="0"/>
              <a:t>Coughing or choking whilst dining</a:t>
            </a:r>
          </a:p>
          <a:p>
            <a:pPr marL="342900" lvl="0" indent="-342900">
              <a:lnSpc>
                <a:spcPct val="150000"/>
              </a:lnSpc>
              <a:buClr>
                <a:srgbClr val="AAC13B"/>
              </a:buClr>
              <a:buFont typeface="Arial" panose="020B0604020202020204" pitchFamily="34" charset="0"/>
              <a:buChar char="•"/>
            </a:pPr>
            <a:r>
              <a:rPr lang="en-US" sz="1800" dirty="0"/>
              <a:t>Regurgitating, sometimes through the nose</a:t>
            </a:r>
            <a:endParaRPr lang="en-US" sz="1800" dirty="0">
              <a:cs typeface="Arial"/>
            </a:endParaRPr>
          </a:p>
          <a:p>
            <a:pPr marL="342900" lvl="0" indent="-342900">
              <a:lnSpc>
                <a:spcPct val="150000"/>
              </a:lnSpc>
              <a:buClr>
                <a:srgbClr val="AAC13B"/>
              </a:buClr>
              <a:buFont typeface="Arial" panose="020B0604020202020204" pitchFamily="34" charset="0"/>
              <a:buChar char="•"/>
            </a:pPr>
            <a:r>
              <a:rPr lang="en-US" sz="1800" dirty="0"/>
              <a:t>The sensation that food is stuck in your throat or chest</a:t>
            </a:r>
            <a:endParaRPr lang="en-US" sz="1800" dirty="0">
              <a:cs typeface="Arial"/>
            </a:endParaRPr>
          </a:p>
          <a:p>
            <a:pPr marL="342900" lvl="0" indent="-342900">
              <a:lnSpc>
                <a:spcPct val="150000"/>
              </a:lnSpc>
              <a:buClr>
                <a:srgbClr val="AAC13B"/>
              </a:buClr>
              <a:buFont typeface="Arial" panose="020B0604020202020204" pitchFamily="34" charset="0"/>
              <a:buChar char="•"/>
            </a:pPr>
            <a:r>
              <a:rPr lang="en-US" sz="1800" dirty="0"/>
              <a:t>Uncontrollable saliva production/drooling</a:t>
            </a:r>
            <a:endParaRPr lang="en-US" sz="1800" dirty="0">
              <a:cs typeface="Arial"/>
            </a:endParaRPr>
          </a:p>
          <a:p>
            <a:pPr marL="342900" lvl="0" indent="-342900">
              <a:lnSpc>
                <a:spcPct val="150000"/>
              </a:lnSpc>
              <a:buClr>
                <a:srgbClr val="AAC13B"/>
              </a:buClr>
              <a:buFont typeface="Arial" panose="020B0604020202020204" pitchFamily="34" charset="0"/>
              <a:buChar char="•"/>
            </a:pPr>
            <a:r>
              <a:rPr lang="en-US" sz="1800" dirty="0"/>
              <a:t>Difficulty or inability to chew food properly</a:t>
            </a:r>
            <a:endParaRPr lang="en-US" sz="1800" dirty="0">
              <a:cs typeface="Arial"/>
            </a:endParaRPr>
          </a:p>
          <a:p>
            <a:pPr marL="342900" indent="-342900">
              <a:lnSpc>
                <a:spcPct val="150000"/>
              </a:lnSpc>
              <a:buClr>
                <a:srgbClr val="AAC13B"/>
              </a:buClr>
              <a:buFont typeface="Arial" panose="020B0604020202020204" pitchFamily="34" charset="0"/>
              <a:buChar char="•"/>
            </a:pPr>
            <a:r>
              <a:rPr lang="en-US" sz="1800" dirty="0">
                <a:cs typeface="Arial"/>
              </a:rPr>
              <a:t>Challenging </a:t>
            </a:r>
            <a:r>
              <a:rPr lang="en-US" sz="1800" dirty="0" err="1">
                <a:cs typeface="Arial"/>
              </a:rPr>
              <a:t>behaviour</a:t>
            </a:r>
            <a:r>
              <a:rPr lang="en-US" sz="1800" dirty="0">
                <a:cs typeface="Arial"/>
              </a:rPr>
              <a:t> at mealtimes/food refusal without other clear cause</a:t>
            </a:r>
            <a:endParaRPr lang="en-US" sz="1800" dirty="0"/>
          </a:p>
          <a:p>
            <a:pPr marL="342900" lvl="0" indent="-342900">
              <a:lnSpc>
                <a:spcPct val="150000"/>
              </a:lnSpc>
              <a:buClr>
                <a:srgbClr val="AAC13B"/>
              </a:buClr>
              <a:buFont typeface="Arial" panose="020B0604020202020204" pitchFamily="34" charset="0"/>
              <a:buChar char="•"/>
            </a:pPr>
            <a:r>
              <a:rPr lang="en-US" sz="1800" dirty="0"/>
              <a:t>A '</a:t>
            </a:r>
            <a:r>
              <a:rPr lang="en-US" sz="1800" dirty="0" err="1"/>
              <a:t>gurgly</a:t>
            </a:r>
            <a:r>
              <a:rPr lang="en-US" sz="1800" dirty="0"/>
              <a:t>’ or wet sounding voice</a:t>
            </a:r>
            <a:endParaRPr lang="en-US" sz="1800" dirty="0">
              <a:cs typeface="Arial"/>
            </a:endParaRPr>
          </a:p>
          <a:p>
            <a:pPr marL="342900" indent="-342900">
              <a:lnSpc>
                <a:spcPct val="150000"/>
              </a:lnSpc>
              <a:buClr>
                <a:srgbClr val="AAC13B"/>
              </a:buClr>
              <a:buFont typeface="Arial" panose="020B0604020202020204" pitchFamily="34" charset="0"/>
              <a:buChar char="•"/>
            </a:pPr>
            <a:r>
              <a:rPr lang="en-US" sz="1800" dirty="0"/>
              <a:t>Frequent throat clearance/multiple attempts to swallow</a:t>
            </a:r>
            <a:endParaRPr lang="en-US" sz="1800" dirty="0">
              <a:cs typeface="Arial"/>
            </a:endParaRPr>
          </a:p>
          <a:p>
            <a:pPr marL="342900" lvl="0" indent="-342900">
              <a:lnSpc>
                <a:spcPct val="150000"/>
              </a:lnSpc>
              <a:buClr>
                <a:srgbClr val="AAC13B"/>
              </a:buClr>
              <a:buFont typeface="Arial" panose="020B0604020202020204" pitchFamily="34" charset="0"/>
              <a:buChar char="•"/>
            </a:pPr>
            <a:r>
              <a:rPr lang="en-US" sz="1800" dirty="0"/>
              <a:t>Frequent or persistent chest infections</a:t>
            </a:r>
            <a:endParaRPr lang="en-GB" sz="1800" dirty="0"/>
          </a:p>
        </p:txBody>
      </p:sp>
      <p:pic>
        <p:nvPicPr>
          <p:cNvPr id="6" name="Picture Placeholder 5" descr="A cup of coffee on a wooden table&#10;&#10;Description automatically generated">
            <a:extLst>
              <a:ext uri="{FF2B5EF4-FFF2-40B4-BE49-F238E27FC236}">
                <a16:creationId xmlns:a16="http://schemas.microsoft.com/office/drawing/2014/main" id="{26444EA9-F591-4346-91EF-B574A8A52F9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673" r="26673"/>
          <a:stretch>
            <a:fillRect/>
          </a:stretch>
        </p:blipFill>
        <p:spPr/>
      </p:pic>
      <p:sp>
        <p:nvSpPr>
          <p:cNvPr id="4" name="Title 3">
            <a:extLst>
              <a:ext uri="{FF2B5EF4-FFF2-40B4-BE49-F238E27FC236}">
                <a16:creationId xmlns:a16="http://schemas.microsoft.com/office/drawing/2014/main" id="{40099023-66EB-4AD3-B9A1-E76FB36B5CB0}"/>
              </a:ext>
            </a:extLst>
          </p:cNvPr>
          <p:cNvSpPr>
            <a:spLocks noGrp="1"/>
          </p:cNvSpPr>
          <p:nvPr>
            <p:ph type="title"/>
          </p:nvPr>
        </p:nvSpPr>
        <p:spPr/>
        <p:txBody>
          <a:bodyPr/>
          <a:lstStyle/>
          <a:p>
            <a:r>
              <a:rPr lang="en-US"/>
              <a:t>Signs and Symptoms</a:t>
            </a:r>
            <a:endParaRPr lang="en-GB"/>
          </a:p>
        </p:txBody>
      </p:sp>
      <p:sp>
        <p:nvSpPr>
          <p:cNvPr id="3" name="Rectangle: Rounded Corners 2">
            <a:extLst>
              <a:ext uri="{FF2B5EF4-FFF2-40B4-BE49-F238E27FC236}">
                <a16:creationId xmlns:a16="http://schemas.microsoft.com/office/drawing/2014/main" id="{2100A6FF-5BFD-48C4-858A-856273345F11}"/>
              </a:ext>
            </a:extLst>
          </p:cNvPr>
          <p:cNvSpPr/>
          <p:nvPr/>
        </p:nvSpPr>
        <p:spPr>
          <a:xfrm>
            <a:off x="138387" y="1174749"/>
            <a:ext cx="8149827" cy="49283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a:t>Silent?</a:t>
            </a:r>
            <a:endParaRPr lang="en-GB" dirty="0"/>
          </a:p>
        </p:txBody>
      </p:sp>
    </p:spTree>
    <p:extLst>
      <p:ext uri="{BB962C8B-B14F-4D97-AF65-F5344CB8AC3E}">
        <p14:creationId xmlns:p14="http://schemas.microsoft.com/office/powerpoint/2010/main" val="224612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late of food sitting on top of a wooden table&#10;&#10;Description automatically generated">
            <a:extLst>
              <a:ext uri="{FF2B5EF4-FFF2-40B4-BE49-F238E27FC236}">
                <a16:creationId xmlns:a16="http://schemas.microsoft.com/office/drawing/2014/main" id="{E834592D-8825-42C7-BFD9-53B8D35B47C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909" b="15909"/>
          <a:stretch>
            <a:fillRect/>
          </a:stretch>
        </p:blipFill>
        <p:spPr/>
      </p:pic>
      <p:sp>
        <p:nvSpPr>
          <p:cNvPr id="9" name="Rectangle 8">
            <a:extLst>
              <a:ext uri="{FF2B5EF4-FFF2-40B4-BE49-F238E27FC236}">
                <a16:creationId xmlns:a16="http://schemas.microsoft.com/office/drawing/2014/main" id="{F381BB39-0BE6-48AC-9C8C-369CE81471A8}"/>
              </a:ext>
            </a:extLst>
          </p:cNvPr>
          <p:cNvSpPr/>
          <p:nvPr/>
        </p:nvSpPr>
        <p:spPr>
          <a:xfrm>
            <a:off x="0" y="1533525"/>
            <a:ext cx="12211049" cy="162877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7777075C-60DA-43F9-877E-818A1DD4D910}"/>
              </a:ext>
            </a:extLst>
          </p:cNvPr>
          <p:cNvSpPr txBox="1"/>
          <p:nvPr/>
        </p:nvSpPr>
        <p:spPr>
          <a:xfrm>
            <a:off x="259261" y="1881953"/>
            <a:ext cx="8677275" cy="830997"/>
          </a:xfrm>
          <a:prstGeom prst="rect">
            <a:avLst/>
          </a:prstGeom>
          <a:noFill/>
        </p:spPr>
        <p:txBody>
          <a:bodyPr wrap="square" rtlCol="0">
            <a:spAutoFit/>
          </a:bodyPr>
          <a:lstStyle/>
          <a:p>
            <a:r>
              <a:rPr lang="en-US" sz="4800" b="1" dirty="0">
                <a:solidFill>
                  <a:schemeClr val="bg1"/>
                </a:solidFill>
              </a:rPr>
              <a:t>Risks of Dysphagia</a:t>
            </a:r>
            <a:endParaRPr lang="en-GB" sz="4800" b="1" dirty="0">
              <a:solidFill>
                <a:schemeClr val="bg1"/>
              </a:solidFill>
            </a:endParaRPr>
          </a:p>
        </p:txBody>
      </p:sp>
      <p:pic>
        <p:nvPicPr>
          <p:cNvPr id="12" name="Picture 11" descr="A close up of a sign&#10;&#10;Description automatically generated">
            <a:extLst>
              <a:ext uri="{FF2B5EF4-FFF2-40B4-BE49-F238E27FC236}">
                <a16:creationId xmlns:a16="http://schemas.microsoft.com/office/drawing/2014/main" id="{58257F39-F713-42BA-A271-4999A2EA5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3530" y="1621651"/>
            <a:ext cx="3368502" cy="1443934"/>
          </a:xfrm>
          <a:prstGeom prst="rect">
            <a:avLst/>
          </a:prstGeom>
        </p:spPr>
      </p:pic>
    </p:spTree>
    <p:extLst>
      <p:ext uri="{BB962C8B-B14F-4D97-AF65-F5344CB8AC3E}">
        <p14:creationId xmlns:p14="http://schemas.microsoft.com/office/powerpoint/2010/main" val="3183120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D3BFCDE-EFBB-4711-9AD7-A92A75D1B6F9}"/>
              </a:ext>
            </a:extLst>
          </p:cNvPr>
          <p:cNvSpPr>
            <a:spLocks noGrp="1"/>
          </p:cNvSpPr>
          <p:nvPr>
            <p:ph type="pic" sz="quarter" idx="10"/>
          </p:nvPr>
        </p:nvSpPr>
        <p:spPr/>
      </p:sp>
      <p:sp>
        <p:nvSpPr>
          <p:cNvPr id="4" name="Title 3">
            <a:extLst>
              <a:ext uri="{FF2B5EF4-FFF2-40B4-BE49-F238E27FC236}">
                <a16:creationId xmlns:a16="http://schemas.microsoft.com/office/drawing/2014/main" id="{E6E7E434-1429-43AF-B9A3-2032446AD891}"/>
              </a:ext>
            </a:extLst>
          </p:cNvPr>
          <p:cNvSpPr>
            <a:spLocks noGrp="1"/>
          </p:cNvSpPr>
          <p:nvPr>
            <p:ph type="title"/>
          </p:nvPr>
        </p:nvSpPr>
        <p:spPr/>
        <p:txBody>
          <a:bodyPr/>
          <a:lstStyle/>
          <a:p>
            <a:r>
              <a:rPr lang="en-US">
                <a:cs typeface="Arial"/>
              </a:rPr>
              <a:t>Immediate Risks</a:t>
            </a:r>
            <a:endParaRPr lang="en-US"/>
          </a:p>
        </p:txBody>
      </p:sp>
      <p:pic>
        <p:nvPicPr>
          <p:cNvPr id="6" name="Picture Placeholder 2" descr="A bowl of food sitting on top of a wooden table&#10;&#10;Description automatically generated">
            <a:extLst>
              <a:ext uri="{FF2B5EF4-FFF2-40B4-BE49-F238E27FC236}">
                <a16:creationId xmlns:a16="http://schemas.microsoft.com/office/drawing/2014/main" id="{2DD9FC71-0842-4153-9CFE-0859D08A0EDD}"/>
              </a:ext>
            </a:extLst>
          </p:cNvPr>
          <p:cNvPicPr>
            <a:picLocks noChangeAspect="1"/>
          </p:cNvPicPr>
          <p:nvPr/>
        </p:nvPicPr>
        <p:blipFill>
          <a:blip r:embed="rId3">
            <a:extLst>
              <a:ext uri="{28A0092B-C50C-407E-A947-70E740481C1C}">
                <a14:useLocalDpi xmlns:a14="http://schemas.microsoft.com/office/drawing/2010/main" val="0"/>
              </a:ext>
            </a:extLst>
          </a:blip>
          <a:srcRect l="28295" r="28295"/>
          <a:stretch>
            <a:fillRect/>
          </a:stretch>
        </p:blipFill>
        <p:spPr>
          <a:xfrm>
            <a:off x="8442036" y="-3464"/>
            <a:ext cx="3746500" cy="6858000"/>
          </a:xfrm>
          <a:prstGeom prst="rect">
            <a:avLst/>
          </a:prstGeom>
          <a:solidFill>
            <a:schemeClr val="accent5"/>
          </a:solidFill>
        </p:spPr>
      </p:pic>
      <p:sp>
        <p:nvSpPr>
          <p:cNvPr id="2" name="Rectangle 1">
            <a:extLst>
              <a:ext uri="{FF2B5EF4-FFF2-40B4-BE49-F238E27FC236}">
                <a16:creationId xmlns:a16="http://schemas.microsoft.com/office/drawing/2014/main" id="{318ED544-B689-437F-9B49-DAD9F35C17AF}"/>
              </a:ext>
            </a:extLst>
          </p:cNvPr>
          <p:cNvSpPr/>
          <p:nvPr/>
        </p:nvSpPr>
        <p:spPr>
          <a:xfrm>
            <a:off x="4352223" y="1848146"/>
            <a:ext cx="2510490" cy="2393916"/>
          </a:xfrm>
          <a:prstGeom prst="rect">
            <a:avLst/>
          </a:prstGeom>
          <a:solidFill>
            <a:srgbClr val="F2A900"/>
          </a:solidFill>
          <a:ln w="19046" cap="flat">
            <a:solidFill>
              <a:srgbClr val="FFFFFF"/>
            </a:solidFill>
            <a:prstDash val="solid"/>
            <a:miter/>
          </a:ln>
        </p:spPr>
        <p:txBody>
          <a:bodyPr vert="horz" wrap="square" lIns="107999" tIns="0" rIns="107999" bIns="0" anchor="ctr" anchorCtr="1" compatLnSpc="1">
            <a:noAutofit/>
          </a:bodyPr>
          <a:lstStyle/>
          <a:p>
            <a:pPr lvl="0"/>
            <a:r>
              <a:rPr lang="en-US" sz="2400" b="1" kern="0">
                <a:solidFill>
                  <a:srgbClr val="FFFFFF"/>
                </a:solidFill>
              </a:rPr>
              <a:t>Aspiration</a:t>
            </a:r>
            <a:endParaRPr lang="en-GB" sz="2400" b="1" kern="0">
              <a:solidFill>
                <a:srgbClr val="FFFFFF"/>
              </a:solidFill>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5">
            <a:extLst>
              <a:ext uri="{FF2B5EF4-FFF2-40B4-BE49-F238E27FC236}">
                <a16:creationId xmlns:a16="http://schemas.microsoft.com/office/drawing/2014/main" id="{238B50B1-1AF8-47F2-ABCA-4460BF86373B}"/>
              </a:ext>
            </a:extLst>
          </p:cNvPr>
          <p:cNvSpPr/>
          <p:nvPr/>
        </p:nvSpPr>
        <p:spPr>
          <a:xfrm>
            <a:off x="1412463" y="1849911"/>
            <a:ext cx="2510490" cy="2393916"/>
          </a:xfrm>
          <a:prstGeom prst="rect">
            <a:avLst/>
          </a:prstGeom>
          <a:solidFill>
            <a:schemeClr val="accent1"/>
          </a:solidFill>
          <a:ln cap="flat">
            <a:solidFill>
              <a:schemeClr val="accent1"/>
            </a:solidFill>
            <a:prstDash val="solid"/>
          </a:ln>
        </p:spPr>
        <p:txBody>
          <a:bodyPr vert="horz" wrap="square" lIns="107999" tIns="0" rIns="107999" bIns="0" anchor="ctr" anchorCtr="1" compatLnSpc="1">
            <a:noAutofit/>
          </a:bodyPr>
          <a:lstStyle/>
          <a:p>
            <a:pPr lvl="0"/>
            <a:r>
              <a:rPr lang="en-US" sz="2400" b="1" kern="0">
                <a:solidFill>
                  <a:srgbClr val="FFFFFF"/>
                </a:solidFill>
              </a:rPr>
              <a:t>Choking</a:t>
            </a:r>
            <a:endParaRPr lang="en-GB" sz="2400" b="1" kern="0">
              <a:solidFill>
                <a:srgbClr val="FFFFFF"/>
              </a:solidFill>
            </a:endParaRPr>
          </a:p>
        </p:txBody>
      </p:sp>
      <p:sp>
        <p:nvSpPr>
          <p:cNvPr id="10" name="Rectangle 9">
            <a:extLst>
              <a:ext uri="{FF2B5EF4-FFF2-40B4-BE49-F238E27FC236}">
                <a16:creationId xmlns:a16="http://schemas.microsoft.com/office/drawing/2014/main" id="{9ACCF91B-A41D-4D1A-951A-414F59D70743}"/>
              </a:ext>
            </a:extLst>
          </p:cNvPr>
          <p:cNvSpPr/>
          <p:nvPr/>
        </p:nvSpPr>
        <p:spPr>
          <a:xfrm>
            <a:off x="4348759" y="1846381"/>
            <a:ext cx="2510490" cy="2393916"/>
          </a:xfrm>
          <a:prstGeom prst="rect">
            <a:avLst/>
          </a:prstGeom>
          <a:solidFill>
            <a:srgbClr val="F2A900"/>
          </a:solidFill>
          <a:ln w="19046" cap="flat">
            <a:solidFill>
              <a:srgbClr val="FFFFFF"/>
            </a:solidFill>
            <a:prstDash val="solid"/>
            <a:miter/>
          </a:ln>
        </p:spPr>
        <p:txBody>
          <a:bodyPr vert="horz" wrap="square" lIns="107999" tIns="0" rIns="107999" bIns="0" anchor="ctr" anchorCtr="1" compatLnSpc="1">
            <a:noAutofit/>
          </a:bodyPr>
          <a:lstStyle/>
          <a:p>
            <a:pPr lvl="0" algn="ctr"/>
            <a:r>
              <a:rPr lang="en-US" sz="2800" kern="0">
                <a:solidFill>
                  <a:srgbClr val="FFFFFF"/>
                </a:solidFill>
              </a:rPr>
              <a:t>Aspiration</a:t>
            </a:r>
            <a:endParaRPr lang="en-GB" sz="2800" kern="0">
              <a:solidFill>
                <a:srgbClr val="FFFFFF"/>
              </a:solidFill>
              <a:cs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5">
            <a:extLst>
              <a:ext uri="{FF2B5EF4-FFF2-40B4-BE49-F238E27FC236}">
                <a16:creationId xmlns:a16="http://schemas.microsoft.com/office/drawing/2014/main" id="{65309BFE-AE74-438E-8697-B887AC1E56E1}"/>
              </a:ext>
            </a:extLst>
          </p:cNvPr>
          <p:cNvSpPr/>
          <p:nvPr/>
        </p:nvSpPr>
        <p:spPr>
          <a:xfrm>
            <a:off x="1408999" y="1848146"/>
            <a:ext cx="2510490" cy="2393916"/>
          </a:xfrm>
          <a:prstGeom prst="rect">
            <a:avLst/>
          </a:prstGeom>
          <a:solidFill>
            <a:schemeClr val="accent1"/>
          </a:solidFill>
          <a:ln cap="flat">
            <a:solidFill>
              <a:schemeClr val="accent1"/>
            </a:solidFill>
            <a:prstDash val="solid"/>
          </a:ln>
        </p:spPr>
        <p:txBody>
          <a:bodyPr vert="horz" wrap="square" lIns="107999" tIns="0" rIns="107999" bIns="0" anchor="ctr" anchorCtr="1" compatLnSpc="1">
            <a:noAutofit/>
          </a:bodyPr>
          <a:lstStyle/>
          <a:p>
            <a:pPr lvl="0" algn="ctr"/>
            <a:r>
              <a:rPr lang="en-US" sz="2800" kern="0">
                <a:solidFill>
                  <a:srgbClr val="FFFFFF"/>
                </a:solidFill>
              </a:rPr>
              <a:t>Choking</a:t>
            </a:r>
            <a:endParaRPr lang="en-GB" sz="2800" kern="0">
              <a:solidFill>
                <a:srgbClr val="FFFFFF"/>
              </a:solidFill>
              <a:cs typeface="Arial" panose="020B0604020202020204"/>
            </a:endParaRPr>
          </a:p>
        </p:txBody>
      </p:sp>
    </p:spTree>
    <p:extLst>
      <p:ext uri="{BB962C8B-B14F-4D97-AF65-F5344CB8AC3E}">
        <p14:creationId xmlns:p14="http://schemas.microsoft.com/office/powerpoint/2010/main" val="2217616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F4CEE32-1340-4DB2-8555-BA333BAE1A55}"/>
              </a:ext>
            </a:extLst>
          </p:cNvPr>
          <p:cNvSpPr>
            <a:spLocks noGrp="1"/>
          </p:cNvSpPr>
          <p:nvPr>
            <p:ph idx="1"/>
          </p:nvPr>
        </p:nvSpPr>
        <p:spPr>
          <a:xfrm>
            <a:off x="365759" y="1045734"/>
            <a:ext cx="7922455" cy="489550"/>
          </a:xfrm>
        </p:spPr>
        <p:txBody>
          <a:bodyPr/>
          <a:lstStyle/>
          <a:p>
            <a:pPr lvl="0"/>
            <a:r>
              <a:rPr lang="en-US"/>
              <a:t>Food can block the upper airway!</a:t>
            </a:r>
            <a:endParaRPr lang="en-GB"/>
          </a:p>
          <a:p>
            <a:endParaRPr lang="en-GB"/>
          </a:p>
        </p:txBody>
      </p:sp>
      <p:sp>
        <p:nvSpPr>
          <p:cNvPr id="2" name="Title 1">
            <a:extLst>
              <a:ext uri="{FF2B5EF4-FFF2-40B4-BE49-F238E27FC236}">
                <a16:creationId xmlns:a16="http://schemas.microsoft.com/office/drawing/2014/main" id="{B0B56255-A970-424E-B56A-29F828275582}"/>
              </a:ext>
            </a:extLst>
          </p:cNvPr>
          <p:cNvSpPr>
            <a:spLocks noGrp="1"/>
          </p:cNvSpPr>
          <p:nvPr>
            <p:ph type="title"/>
          </p:nvPr>
        </p:nvSpPr>
        <p:spPr/>
        <p:txBody>
          <a:bodyPr/>
          <a:lstStyle/>
          <a:p>
            <a:r>
              <a:rPr lang="en-US"/>
              <a:t>Choking</a:t>
            </a:r>
            <a:endParaRPr lang="en-GB"/>
          </a:p>
        </p:txBody>
      </p:sp>
      <p:pic>
        <p:nvPicPr>
          <p:cNvPr id="7" name="Picture Placeholder 6">
            <a:extLst>
              <a:ext uri="{FF2B5EF4-FFF2-40B4-BE49-F238E27FC236}">
                <a16:creationId xmlns:a16="http://schemas.microsoft.com/office/drawing/2014/main" id="{E7738837-2223-47A2-9D85-73CF9BAB0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367" b="10367"/>
          <a:stretch>
            <a:fillRect/>
          </a:stretch>
        </p:blipFill>
        <p:spPr bwMode="auto">
          <a:xfrm>
            <a:off x="6552932" y="1760134"/>
            <a:ext cx="5205854" cy="382456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8" name="Picture 12">
            <a:extLst>
              <a:ext uri="{FF2B5EF4-FFF2-40B4-BE49-F238E27FC236}">
                <a16:creationId xmlns:a16="http://schemas.microsoft.com/office/drawing/2014/main" id="{0FCF7A04-5579-4D47-A2B1-AD0EEFB97F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1" t="3185" r="-391" b="47688"/>
          <a:stretch/>
        </p:blipFill>
        <p:spPr bwMode="auto">
          <a:xfrm>
            <a:off x="1536785" y="4463031"/>
            <a:ext cx="3388188" cy="14753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9" name="TextBox 8">
            <a:extLst>
              <a:ext uri="{FF2B5EF4-FFF2-40B4-BE49-F238E27FC236}">
                <a16:creationId xmlns:a16="http://schemas.microsoft.com/office/drawing/2014/main" id="{F6383300-2085-4B45-9723-FC1F2B6E72C9}"/>
              </a:ext>
            </a:extLst>
          </p:cNvPr>
          <p:cNvSpPr txBox="1"/>
          <p:nvPr/>
        </p:nvSpPr>
        <p:spPr>
          <a:xfrm>
            <a:off x="365759" y="1759568"/>
            <a:ext cx="5730240" cy="2446824"/>
          </a:xfrm>
          <a:prstGeom prst="rect">
            <a:avLst/>
          </a:prstGeom>
          <a:noFill/>
        </p:spPr>
        <p:txBody>
          <a:bodyPr wrap="square" rtlCol="0">
            <a:spAutoFit/>
          </a:bodyPr>
          <a:lstStyle/>
          <a:p>
            <a:r>
              <a:rPr lang="en-US"/>
              <a:t>In 2017, a care home was prosecuted and closed by the Quality Care Commission (CQC), after a resident choked on porridge twice in one day and died.</a:t>
            </a:r>
          </a:p>
          <a:p>
            <a:endParaRPr lang="en-US"/>
          </a:p>
          <a:p>
            <a:r>
              <a:rPr lang="en-US"/>
              <a:t>The CQC found the staff at the care home failed to maintain accurate care records and did not pass on his SALT (Speech and Language Therapy) assessment to the hospital. </a:t>
            </a:r>
          </a:p>
          <a:p>
            <a:r>
              <a:rPr lang="en-GB" sz="900">
                <a:hlinkClick r:id="rId5"/>
              </a:rPr>
              <a:t>https://www.carehome.co.uk/news/article.cfm/id/1610058/care-homes-being-urged-to-reduce-choking-deaths</a:t>
            </a:r>
            <a:endParaRPr lang="en-US" sz="1600"/>
          </a:p>
        </p:txBody>
      </p:sp>
    </p:spTree>
    <p:extLst>
      <p:ext uri="{BB962C8B-B14F-4D97-AF65-F5344CB8AC3E}">
        <p14:creationId xmlns:p14="http://schemas.microsoft.com/office/powerpoint/2010/main" val="340115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5047A93-C2EA-4E15-84A4-1EDF68335B31}"/>
              </a:ext>
            </a:extLst>
          </p:cNvPr>
          <p:cNvSpPr>
            <a:spLocks noGrp="1"/>
          </p:cNvSpPr>
          <p:nvPr>
            <p:ph idx="1"/>
          </p:nvPr>
        </p:nvSpPr>
        <p:spPr>
          <a:xfrm>
            <a:off x="-37330" y="989611"/>
            <a:ext cx="8325545" cy="2145630"/>
          </a:xfrm>
        </p:spPr>
        <p:txBody>
          <a:bodyPr>
            <a:normAutofit fontScale="92500" lnSpcReduction="10000"/>
          </a:bodyPr>
          <a:lstStyle/>
          <a:p>
            <a:pPr lvl="1">
              <a:lnSpc>
                <a:spcPct val="150000"/>
              </a:lnSpc>
              <a:buClr>
                <a:srgbClr val="AAC13B"/>
              </a:buClr>
            </a:pPr>
            <a:r>
              <a:rPr lang="en-US" dirty="0"/>
              <a:t>Food or fluid below larynx into respiratory tract</a:t>
            </a:r>
          </a:p>
          <a:p>
            <a:pPr lvl="1">
              <a:lnSpc>
                <a:spcPct val="150000"/>
              </a:lnSpc>
              <a:buClr>
                <a:srgbClr val="AAC13B"/>
              </a:buClr>
            </a:pPr>
            <a:r>
              <a:rPr lang="en-US" dirty="0"/>
              <a:t>Normally we cough but this can be ‘silent’</a:t>
            </a:r>
          </a:p>
          <a:p>
            <a:pPr lvl="1">
              <a:lnSpc>
                <a:spcPct val="150000"/>
              </a:lnSpc>
              <a:buClr>
                <a:srgbClr val="AAC13B"/>
              </a:buClr>
            </a:pPr>
            <a:r>
              <a:rPr lang="en-US" dirty="0"/>
              <a:t>Can cause aspiration pneumonia or severe &amp; repeated chest infections</a:t>
            </a:r>
          </a:p>
          <a:p>
            <a:endParaRPr lang="en-GB" dirty="0"/>
          </a:p>
        </p:txBody>
      </p:sp>
      <p:sp>
        <p:nvSpPr>
          <p:cNvPr id="4" name="Title 3">
            <a:extLst>
              <a:ext uri="{FF2B5EF4-FFF2-40B4-BE49-F238E27FC236}">
                <a16:creationId xmlns:a16="http://schemas.microsoft.com/office/drawing/2014/main" id="{483EBEED-EA89-4157-885E-4B726011BFD1}"/>
              </a:ext>
            </a:extLst>
          </p:cNvPr>
          <p:cNvSpPr>
            <a:spLocks noGrp="1"/>
          </p:cNvSpPr>
          <p:nvPr>
            <p:ph type="title"/>
          </p:nvPr>
        </p:nvSpPr>
        <p:spPr/>
        <p:txBody>
          <a:bodyPr/>
          <a:lstStyle/>
          <a:p>
            <a:r>
              <a:rPr lang="en-US"/>
              <a:t>Aspiration</a:t>
            </a:r>
            <a:endParaRPr lang="en-GB"/>
          </a:p>
        </p:txBody>
      </p:sp>
      <p:pic>
        <p:nvPicPr>
          <p:cNvPr id="8" name="Intra_swallow_aspiration.wmv">
            <a:hlinkClick r:id="" action="ppaction://media"/>
            <a:extLst>
              <a:ext uri="{FF2B5EF4-FFF2-40B4-BE49-F238E27FC236}">
                <a16:creationId xmlns:a16="http://schemas.microsoft.com/office/drawing/2014/main" id="{B753EF49-416E-4079-990C-255B89712C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6219" y="3183478"/>
            <a:ext cx="3207678" cy="2774208"/>
          </a:xfrm>
          <a:prstGeom prst="rect">
            <a:avLst/>
          </a:prstGeom>
          <a:ln w="88900" cap="sq" cmpd="thickThin">
            <a:solidFill>
              <a:srgbClr val="000000"/>
            </a:solidFill>
            <a:prstDash val="solid"/>
            <a:miter lim="800000"/>
          </a:ln>
          <a:effectLst>
            <a:innerShdw blurRad="76200">
              <a:srgbClr val="000000"/>
            </a:innerShdw>
          </a:effectLst>
        </p:spPr>
      </p:pic>
      <p:pic>
        <p:nvPicPr>
          <p:cNvPr id="9" name="Picture 2">
            <a:extLst>
              <a:ext uri="{FF2B5EF4-FFF2-40B4-BE49-F238E27FC236}">
                <a16:creationId xmlns:a16="http://schemas.microsoft.com/office/drawing/2014/main" id="{23A5F862-B55C-4D14-830A-647F8DBB74D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31470" y="3135240"/>
            <a:ext cx="3026208" cy="287068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 name="Picture Placeholder 5" descr="A person sitting at a table with a plate of food&#10;&#10;Description automatically generated">
            <a:extLst>
              <a:ext uri="{FF2B5EF4-FFF2-40B4-BE49-F238E27FC236}">
                <a16:creationId xmlns:a16="http://schemas.microsoft.com/office/drawing/2014/main" id="{93CEDE14-4473-4372-AE1C-73951530B136}"/>
              </a:ext>
            </a:extLst>
          </p:cNvPr>
          <p:cNvPicPr>
            <a:picLocks noChangeAspect="1"/>
          </p:cNvPicPr>
          <p:nvPr/>
        </p:nvPicPr>
        <p:blipFill>
          <a:blip r:embed="rId7">
            <a:extLst>
              <a:ext uri="{28A0092B-C50C-407E-A947-70E740481C1C}">
                <a14:useLocalDpi xmlns:a14="http://schemas.microsoft.com/office/drawing/2010/main" val="0"/>
              </a:ext>
            </a:extLst>
          </a:blip>
          <a:srcRect l="31790" r="31790"/>
          <a:stretch>
            <a:fillRect/>
          </a:stretch>
        </p:blipFill>
        <p:spPr>
          <a:xfrm>
            <a:off x="8445500" y="0"/>
            <a:ext cx="3746500" cy="6858000"/>
          </a:xfrm>
          <a:prstGeom prst="rect">
            <a:avLst/>
          </a:prstGeom>
          <a:solidFill>
            <a:schemeClr val="accent5"/>
          </a:solidFill>
        </p:spPr>
      </p:pic>
    </p:spTree>
    <p:extLst>
      <p:ext uri="{BB962C8B-B14F-4D97-AF65-F5344CB8AC3E}">
        <p14:creationId xmlns:p14="http://schemas.microsoft.com/office/powerpoint/2010/main" val="137379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E7E434-1429-43AF-B9A3-2032446AD891}"/>
              </a:ext>
            </a:extLst>
          </p:cNvPr>
          <p:cNvSpPr>
            <a:spLocks noGrp="1"/>
          </p:cNvSpPr>
          <p:nvPr>
            <p:ph type="title"/>
          </p:nvPr>
        </p:nvSpPr>
        <p:spPr>
          <a:xfrm>
            <a:off x="141402" y="169626"/>
            <a:ext cx="8399283" cy="966048"/>
          </a:xfrm>
        </p:spPr>
        <p:txBody>
          <a:bodyPr>
            <a:normAutofit/>
          </a:bodyPr>
          <a:lstStyle/>
          <a:p>
            <a:r>
              <a:rPr lang="en-US" sz="3800" dirty="0">
                <a:cs typeface="Arial"/>
              </a:rPr>
              <a:t>Nutritional Risks</a:t>
            </a:r>
            <a:endParaRPr lang="en-US" sz="3800" dirty="0"/>
          </a:p>
        </p:txBody>
      </p:sp>
      <p:pic>
        <p:nvPicPr>
          <p:cNvPr id="52" name="Picture Placeholder 6" descr="A picture containing ground, table, sitting, food&#10;&#10;Description automatically generated">
            <a:extLst>
              <a:ext uri="{FF2B5EF4-FFF2-40B4-BE49-F238E27FC236}">
                <a16:creationId xmlns:a16="http://schemas.microsoft.com/office/drawing/2014/main" id="{844BE211-CBA3-48C3-9C6A-61086CBBD279}"/>
              </a:ext>
            </a:extLst>
          </p:cNvPr>
          <p:cNvPicPr>
            <a:picLocks noChangeAspect="1"/>
          </p:cNvPicPr>
          <p:nvPr/>
        </p:nvPicPr>
        <p:blipFill>
          <a:blip r:embed="rId2">
            <a:extLst>
              <a:ext uri="{28A0092B-C50C-407E-A947-70E740481C1C}">
                <a14:useLocalDpi xmlns:a14="http://schemas.microsoft.com/office/drawing/2010/main" val="0"/>
              </a:ext>
            </a:extLst>
          </a:blip>
          <a:srcRect l="27565" r="27565"/>
          <a:stretch>
            <a:fillRect/>
          </a:stretch>
        </p:blipFill>
        <p:spPr>
          <a:xfrm>
            <a:off x="8442036" y="-3464"/>
            <a:ext cx="3746500" cy="6858000"/>
          </a:xfrm>
          <a:prstGeom prst="rect">
            <a:avLst/>
          </a:prstGeom>
          <a:solidFill>
            <a:schemeClr val="accent5"/>
          </a:solidFill>
        </p:spPr>
      </p:pic>
      <p:pic>
        <p:nvPicPr>
          <p:cNvPr id="6" name="Picture Placeholder 5" descr="A plate of food on a wooden table&#10;&#10;Description generated with very high confidence">
            <a:extLst>
              <a:ext uri="{FF2B5EF4-FFF2-40B4-BE49-F238E27FC236}">
                <a16:creationId xmlns:a16="http://schemas.microsoft.com/office/drawing/2014/main" id="{4101CDEC-148F-4EC0-88CB-A183A2A59F4E}"/>
              </a:ext>
            </a:extLst>
          </p:cNvPr>
          <p:cNvPicPr>
            <a:picLocks noGrp="1" noChangeAspect="1"/>
          </p:cNvPicPr>
          <p:nvPr>
            <p:ph type="pic" sz="quarter" idx="10"/>
          </p:nvPr>
        </p:nvPicPr>
        <p:blipFill rotWithShape="1">
          <a:blip r:embed="rId3"/>
          <a:srcRect l="29514" r="29514"/>
          <a:stretch/>
        </p:blipFill>
        <p:spPr>
          <a:xfrm>
            <a:off x="8445500" y="0"/>
            <a:ext cx="3746500" cy="6858000"/>
          </a:xfrm>
        </p:spPr>
      </p:pic>
      <p:sp>
        <p:nvSpPr>
          <p:cNvPr id="10" name="Rectangle 9">
            <a:extLst>
              <a:ext uri="{FF2B5EF4-FFF2-40B4-BE49-F238E27FC236}">
                <a16:creationId xmlns:a16="http://schemas.microsoft.com/office/drawing/2014/main" id="{ABDFC183-8D3B-4275-8D94-C3E19690DF31}"/>
              </a:ext>
            </a:extLst>
          </p:cNvPr>
          <p:cNvSpPr/>
          <p:nvPr/>
        </p:nvSpPr>
        <p:spPr>
          <a:xfrm>
            <a:off x="4326987" y="1984822"/>
            <a:ext cx="2510490" cy="2393916"/>
          </a:xfrm>
          <a:prstGeom prst="rect">
            <a:avLst/>
          </a:prstGeom>
          <a:solidFill>
            <a:srgbClr val="F2A900"/>
          </a:solidFill>
          <a:ln w="19046" cap="flat">
            <a:solidFill>
              <a:srgbClr val="FFFFFF"/>
            </a:solidFill>
            <a:prstDash val="solid"/>
            <a:miter/>
          </a:ln>
        </p:spPr>
        <p:txBody>
          <a:bodyPr vert="horz" wrap="square" lIns="107999" tIns="0" rIns="107999" bIns="0" anchor="ctr" anchorCtr="1" compatLnSpc="1">
            <a:noAutofit/>
          </a:bodyPr>
          <a:lstStyle/>
          <a:p>
            <a:pPr lvl="0" algn="ctr" rtl="0"/>
            <a:r>
              <a:rPr lang="en-US" sz="2800" kern="0">
                <a:solidFill>
                  <a:srgbClr val="FFFFFF"/>
                </a:solidFill>
              </a:rPr>
              <a:t>Dehydration </a:t>
            </a:r>
            <a:endParaRPr lang="en-US"/>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5">
            <a:extLst>
              <a:ext uri="{FF2B5EF4-FFF2-40B4-BE49-F238E27FC236}">
                <a16:creationId xmlns:a16="http://schemas.microsoft.com/office/drawing/2014/main" id="{43C6CBD4-78B8-47F9-B47F-D967194374CE}"/>
              </a:ext>
            </a:extLst>
          </p:cNvPr>
          <p:cNvSpPr/>
          <p:nvPr/>
        </p:nvSpPr>
        <p:spPr>
          <a:xfrm>
            <a:off x="1321239" y="1984822"/>
            <a:ext cx="2510490" cy="2393916"/>
          </a:xfrm>
          <a:prstGeom prst="rect">
            <a:avLst/>
          </a:prstGeom>
          <a:solidFill>
            <a:schemeClr val="accent1"/>
          </a:solidFill>
          <a:ln cap="flat">
            <a:solidFill>
              <a:schemeClr val="accent1"/>
            </a:solidFill>
            <a:prstDash val="solid"/>
          </a:ln>
        </p:spPr>
        <p:txBody>
          <a:bodyPr vert="horz" wrap="square" lIns="107999" tIns="0" rIns="107999" bIns="0" anchor="ctr" anchorCtr="1" compatLnSpc="1">
            <a:noAutofit/>
          </a:bodyPr>
          <a:lstStyle/>
          <a:p>
            <a:pPr lvl="0" algn="ctr"/>
            <a:r>
              <a:rPr lang="en-US" sz="2800" kern="0">
                <a:solidFill>
                  <a:srgbClr val="FFFFFF"/>
                </a:solidFill>
              </a:rPr>
              <a:t>Malnutrition</a:t>
            </a:r>
            <a:endParaRPr lang="en-US"/>
          </a:p>
        </p:txBody>
      </p:sp>
    </p:spTree>
    <p:extLst>
      <p:ext uri="{BB962C8B-B14F-4D97-AF65-F5344CB8AC3E}">
        <p14:creationId xmlns:p14="http://schemas.microsoft.com/office/powerpoint/2010/main" val="4083763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erson holding a plate of food&#10;&#10;Description generated with high confidence">
            <a:extLst>
              <a:ext uri="{FF2B5EF4-FFF2-40B4-BE49-F238E27FC236}">
                <a16:creationId xmlns:a16="http://schemas.microsoft.com/office/drawing/2014/main" id="{2AC3F654-8DBE-46AF-9E79-18E290DFAD20}"/>
              </a:ext>
            </a:extLst>
          </p:cNvPr>
          <p:cNvPicPr>
            <a:picLocks noGrp="1" noChangeAspect="1"/>
          </p:cNvPicPr>
          <p:nvPr>
            <p:ph type="pic" sz="quarter" idx="10"/>
          </p:nvPr>
        </p:nvPicPr>
        <p:blipFill rotWithShape="1">
          <a:blip r:embed="rId3"/>
          <a:srcRect l="31797" r="31797"/>
          <a:stretch/>
        </p:blipFill>
        <p:spPr/>
      </p:pic>
      <p:sp>
        <p:nvSpPr>
          <p:cNvPr id="4" name="Title 3">
            <a:extLst>
              <a:ext uri="{FF2B5EF4-FFF2-40B4-BE49-F238E27FC236}">
                <a16:creationId xmlns:a16="http://schemas.microsoft.com/office/drawing/2014/main" id="{3A53D05C-CC95-4CA5-8E09-5854ECA09DA6}"/>
              </a:ext>
            </a:extLst>
          </p:cNvPr>
          <p:cNvSpPr>
            <a:spLocks noGrp="1"/>
          </p:cNvSpPr>
          <p:nvPr>
            <p:ph type="title"/>
          </p:nvPr>
        </p:nvSpPr>
        <p:spPr>
          <a:xfrm>
            <a:off x="365760" y="326508"/>
            <a:ext cx="7922455" cy="966048"/>
          </a:xfrm>
        </p:spPr>
        <p:txBody>
          <a:bodyPr>
            <a:normAutofit fontScale="90000"/>
          </a:bodyPr>
          <a:lstStyle/>
          <a:p>
            <a:r>
              <a:rPr lang="en-US" dirty="0">
                <a:ea typeface="+mj-lt"/>
                <a:cs typeface="+mj-lt"/>
              </a:rPr>
              <a:t>Nutritional risks: Malnutrition</a:t>
            </a:r>
            <a:endParaRPr lang="en-US" b="0" dirty="0">
              <a:ea typeface="+mj-lt"/>
              <a:cs typeface="+mj-lt"/>
            </a:endParaRPr>
          </a:p>
          <a:p>
            <a:r>
              <a:rPr lang="en-US" dirty="0">
                <a:cs typeface="Arial"/>
              </a:rPr>
              <a:t>and Dehydration</a:t>
            </a:r>
          </a:p>
        </p:txBody>
      </p:sp>
      <p:sp>
        <p:nvSpPr>
          <p:cNvPr id="2" name="Speech Bubble: Oval 1">
            <a:extLst>
              <a:ext uri="{FF2B5EF4-FFF2-40B4-BE49-F238E27FC236}">
                <a16:creationId xmlns:a16="http://schemas.microsoft.com/office/drawing/2014/main" id="{FDA64516-31E5-4F0E-BA30-A7B1452595B8}"/>
              </a:ext>
            </a:extLst>
          </p:cNvPr>
          <p:cNvSpPr/>
          <p:nvPr/>
        </p:nvSpPr>
        <p:spPr>
          <a:xfrm>
            <a:off x="963496" y="1564063"/>
            <a:ext cx="6726981" cy="4015523"/>
          </a:xfrm>
          <a:prstGeom prst="wedgeEllipseCallout">
            <a:avLst>
              <a:gd name="adj1" fmla="val 57948"/>
              <a:gd name="adj2" fmla="val 817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a:rPr>
              <a:t>People receiving TM diets and fluids frequently fail to meet their needs for nutrition and fluid, and have an increased risk of malnutrition</a:t>
            </a:r>
            <a:r>
              <a:rPr lang="en-US" sz="2400">
                <a:solidFill>
                  <a:schemeClr val="bg1"/>
                </a:solidFill>
                <a:latin typeface="Arial"/>
                <a:ea typeface="Arial"/>
                <a:cs typeface="Arial"/>
              </a:rPr>
              <a:t>​</a:t>
            </a:r>
            <a:endParaRPr lang="en-US" sz="2400">
              <a:solidFill>
                <a:schemeClr val="bg1"/>
              </a:solidFill>
              <a:latin typeface="+mj-lt"/>
              <a:cs typeface="Arial"/>
            </a:endParaRPr>
          </a:p>
        </p:txBody>
      </p:sp>
    </p:spTree>
    <p:extLst>
      <p:ext uri="{BB962C8B-B14F-4D97-AF65-F5344CB8AC3E}">
        <p14:creationId xmlns:p14="http://schemas.microsoft.com/office/powerpoint/2010/main" val="2605214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39A3FFB0-7DDE-4736-A949-2E97C0729FD8}"/>
              </a:ext>
            </a:extLst>
          </p:cNvPr>
          <p:cNvGraphicFramePr>
            <a:graphicFrameLocks noGrp="1"/>
          </p:cNvGraphicFramePr>
          <p:nvPr>
            <p:ph idx="1"/>
            <p:extLst>
              <p:ext uri="{D42A27DB-BD31-4B8C-83A1-F6EECF244321}">
                <p14:modId xmlns:p14="http://schemas.microsoft.com/office/powerpoint/2010/main" val="3818934149"/>
              </p:ext>
            </p:extLst>
          </p:nvPr>
        </p:nvGraphicFramePr>
        <p:xfrm>
          <a:off x="365125" y="1427798"/>
          <a:ext cx="7923213" cy="4497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30B1224C-0453-4DC7-A675-57F736F52C94}"/>
              </a:ext>
            </a:extLst>
          </p:cNvPr>
          <p:cNvSpPr>
            <a:spLocks noGrp="1"/>
          </p:cNvSpPr>
          <p:nvPr>
            <p:ph type="title"/>
          </p:nvPr>
        </p:nvSpPr>
        <p:spPr/>
        <p:txBody>
          <a:bodyPr>
            <a:normAutofit fontScale="90000"/>
          </a:bodyPr>
          <a:lstStyle/>
          <a:p>
            <a:r>
              <a:rPr lang="en-US" dirty="0"/>
              <a:t>Dysphagia risks: Causes of Malnutrition</a:t>
            </a:r>
            <a:endParaRPr lang="en-GB" dirty="0"/>
          </a:p>
        </p:txBody>
      </p:sp>
      <p:pic>
        <p:nvPicPr>
          <p:cNvPr id="6" name="Picture Placeholder 5">
            <a:extLst>
              <a:ext uri="{FF2B5EF4-FFF2-40B4-BE49-F238E27FC236}">
                <a16:creationId xmlns:a16="http://schemas.microsoft.com/office/drawing/2014/main" id="{BBF3BB1C-78BB-443F-8607-E97C8C5352D6}"/>
              </a:ext>
            </a:extLst>
          </p:cNvPr>
          <p:cNvPicPr>
            <a:picLocks noGrp="1" noChangeAspect="1"/>
          </p:cNvPicPr>
          <p:nvPr>
            <p:ph type="pic" sz="quarter" idx="10"/>
          </p:nvPr>
        </p:nvPicPr>
        <p:blipFill rotWithShape="1">
          <a:blip r:embed="rId8">
            <a:extLst>
              <a:ext uri="{28A0092B-C50C-407E-A947-70E740481C1C}">
                <a14:useLocalDpi xmlns:a14="http://schemas.microsoft.com/office/drawing/2010/main" val="0"/>
              </a:ext>
            </a:extLst>
          </a:blip>
          <a:srcRect l="23010" r="36030"/>
          <a:stretch/>
        </p:blipFill>
        <p:spPr>
          <a:xfrm>
            <a:off x="8445500" y="0"/>
            <a:ext cx="3746500" cy="6858000"/>
          </a:xfrm>
        </p:spPr>
      </p:pic>
    </p:spTree>
    <p:extLst>
      <p:ext uri="{BB962C8B-B14F-4D97-AF65-F5344CB8AC3E}">
        <p14:creationId xmlns:p14="http://schemas.microsoft.com/office/powerpoint/2010/main" val="207893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0FD2639E-ACB6-4253-BEF2-2A255A4251E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ECE20F7B-E4A1-45CF-8D6F-D56F3BA2C72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47CBE49C-3970-4E26-B293-DF56D8C130F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5B373019-2056-4735-A83A-BAAE8A8D2EF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E27D7FA0-0225-4CF9-9A1F-F813A96059E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3F643DBD-999D-468B-9053-4576AB9C9F0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60DAC181-BA54-40F8-BDB1-B3450C67C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F5902F-0F17-4429-BB49-9D1ABBFADCD3}"/>
              </a:ext>
            </a:extLst>
          </p:cNvPr>
          <p:cNvSpPr>
            <a:spLocks noGrp="1"/>
          </p:cNvSpPr>
          <p:nvPr>
            <p:ph type="title"/>
          </p:nvPr>
        </p:nvSpPr>
        <p:spPr>
          <a:xfrm>
            <a:off x="365760" y="169626"/>
            <a:ext cx="11345754" cy="966048"/>
          </a:xfrm>
        </p:spPr>
        <p:txBody>
          <a:bodyPr>
            <a:normAutofit/>
          </a:bodyPr>
          <a:lstStyle/>
          <a:p>
            <a:r>
              <a:rPr lang="en-US"/>
              <a:t>The Impact of Malnutrition</a:t>
            </a:r>
            <a:endParaRPr lang="en-GB"/>
          </a:p>
        </p:txBody>
      </p:sp>
      <p:graphicFrame>
        <p:nvGraphicFramePr>
          <p:cNvPr id="5" name="Content Placeholder 3">
            <a:extLst>
              <a:ext uri="{FF2B5EF4-FFF2-40B4-BE49-F238E27FC236}">
                <a16:creationId xmlns:a16="http://schemas.microsoft.com/office/drawing/2014/main" id="{7A55DF9A-F33D-486D-8B66-64688758A88A}"/>
              </a:ext>
            </a:extLst>
          </p:cNvPr>
          <p:cNvGraphicFramePr>
            <a:graphicFrameLocks/>
          </p:cNvGraphicFramePr>
          <p:nvPr>
            <p:extLst>
              <p:ext uri="{D42A27DB-BD31-4B8C-83A1-F6EECF244321}">
                <p14:modId xmlns:p14="http://schemas.microsoft.com/office/powerpoint/2010/main" val="3716998662"/>
              </p:ext>
            </p:extLst>
          </p:nvPr>
        </p:nvGraphicFramePr>
        <p:xfrm>
          <a:off x="480486" y="984251"/>
          <a:ext cx="5615514" cy="496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6">
            <a:extLst>
              <a:ext uri="{FF2B5EF4-FFF2-40B4-BE49-F238E27FC236}">
                <a16:creationId xmlns:a16="http://schemas.microsoft.com/office/drawing/2014/main" id="{A3419EA3-67BE-4150-9B71-0BFB552B287E}"/>
              </a:ext>
            </a:extLst>
          </p:cNvPr>
          <p:cNvGraphicFramePr>
            <a:graphicFrameLocks/>
          </p:cNvGraphicFramePr>
          <p:nvPr>
            <p:extLst>
              <p:ext uri="{D42A27DB-BD31-4B8C-83A1-F6EECF244321}">
                <p14:modId xmlns:p14="http://schemas.microsoft.com/office/powerpoint/2010/main" val="3543000172"/>
              </p:ext>
            </p:extLst>
          </p:nvPr>
        </p:nvGraphicFramePr>
        <p:xfrm>
          <a:off x="6000753" y="984251"/>
          <a:ext cx="5854700" cy="49577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9868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D3BFCDE-EFBB-4711-9AD7-A92A75D1B6F9}"/>
              </a:ext>
            </a:extLst>
          </p:cNvPr>
          <p:cNvSpPr>
            <a:spLocks noGrp="1"/>
          </p:cNvSpPr>
          <p:nvPr>
            <p:ph type="pic" sz="quarter" idx="10"/>
          </p:nvPr>
        </p:nvSpPr>
        <p:spPr/>
      </p:sp>
      <p:sp>
        <p:nvSpPr>
          <p:cNvPr id="4" name="Title 3">
            <a:extLst>
              <a:ext uri="{FF2B5EF4-FFF2-40B4-BE49-F238E27FC236}">
                <a16:creationId xmlns:a16="http://schemas.microsoft.com/office/drawing/2014/main" id="{E6E7E434-1429-43AF-B9A3-2032446AD891}"/>
              </a:ext>
            </a:extLst>
          </p:cNvPr>
          <p:cNvSpPr>
            <a:spLocks noGrp="1"/>
          </p:cNvSpPr>
          <p:nvPr>
            <p:ph type="title"/>
          </p:nvPr>
        </p:nvSpPr>
        <p:spPr>
          <a:xfrm>
            <a:off x="74130" y="94367"/>
            <a:ext cx="7922455" cy="966048"/>
          </a:xfrm>
        </p:spPr>
        <p:txBody>
          <a:bodyPr>
            <a:normAutofit/>
          </a:bodyPr>
          <a:lstStyle/>
          <a:p>
            <a:r>
              <a:rPr lang="en-US" dirty="0">
                <a:cs typeface="Arial"/>
              </a:rPr>
              <a:t>Impacts of Dysphagia </a:t>
            </a:r>
          </a:p>
        </p:txBody>
      </p:sp>
      <p:pic>
        <p:nvPicPr>
          <p:cNvPr id="6" name="Picture Placeholder 2" descr="A bowl of food sitting on top of a wooden table&#10;&#10;Description automatically generated">
            <a:extLst>
              <a:ext uri="{FF2B5EF4-FFF2-40B4-BE49-F238E27FC236}">
                <a16:creationId xmlns:a16="http://schemas.microsoft.com/office/drawing/2014/main" id="{2DD9FC71-0842-4153-9CFE-0859D08A0EDD}"/>
              </a:ext>
            </a:extLst>
          </p:cNvPr>
          <p:cNvPicPr>
            <a:picLocks noChangeAspect="1"/>
          </p:cNvPicPr>
          <p:nvPr/>
        </p:nvPicPr>
        <p:blipFill>
          <a:blip r:embed="rId2">
            <a:extLst>
              <a:ext uri="{28A0092B-C50C-407E-A947-70E740481C1C}">
                <a14:useLocalDpi xmlns:a14="http://schemas.microsoft.com/office/drawing/2010/main" val="0"/>
              </a:ext>
            </a:extLst>
          </a:blip>
          <a:srcRect l="28295" r="28295"/>
          <a:stretch>
            <a:fillRect/>
          </a:stretch>
        </p:blipFill>
        <p:spPr>
          <a:xfrm>
            <a:off x="8445500" y="0"/>
            <a:ext cx="3746500" cy="6858000"/>
          </a:xfrm>
          <a:prstGeom prst="rect">
            <a:avLst/>
          </a:prstGeom>
          <a:solidFill>
            <a:schemeClr val="accent5"/>
          </a:solidFill>
        </p:spPr>
      </p:pic>
      <p:sp>
        <p:nvSpPr>
          <p:cNvPr id="2" name="Rectangle 1">
            <a:extLst>
              <a:ext uri="{FF2B5EF4-FFF2-40B4-BE49-F238E27FC236}">
                <a16:creationId xmlns:a16="http://schemas.microsoft.com/office/drawing/2014/main" id="{D3F3C32F-751B-4B34-8C02-F3C431EB35C9}"/>
              </a:ext>
            </a:extLst>
          </p:cNvPr>
          <p:cNvSpPr/>
          <p:nvPr/>
        </p:nvSpPr>
        <p:spPr>
          <a:xfrm>
            <a:off x="4601123" y="2345163"/>
            <a:ext cx="2510490" cy="2393916"/>
          </a:xfrm>
          <a:prstGeom prst="rect">
            <a:avLst/>
          </a:prstGeom>
          <a:solidFill>
            <a:srgbClr val="F2A900"/>
          </a:solidFill>
          <a:ln w="19046" cap="flat">
            <a:solidFill>
              <a:srgbClr val="FFFFFF"/>
            </a:solidFill>
            <a:prstDash val="solid"/>
            <a:miter/>
          </a:ln>
        </p:spPr>
        <p:txBody>
          <a:bodyPr vert="horz" wrap="square" lIns="107999" tIns="0" rIns="107999" bIns="0" anchor="ctr" anchorCtr="1" compatLnSpc="1">
            <a:noAutofit/>
          </a:bodyPr>
          <a:lstStyle/>
          <a:p>
            <a:pPr lvl="0" algn="ctr" rtl="0"/>
            <a:r>
              <a:rPr lang="en-US" sz="2400" b="0" i="0" u="none" strike="noStrike" cap="none" baseline="0" noProof="0">
                <a:solidFill>
                  <a:schemeClr val="bg1"/>
                </a:solidFill>
                <a:latin typeface="Arial"/>
                <a:cs typeface="Arial"/>
              </a:rPr>
              <a:t>Reduced QOL</a:t>
            </a:r>
            <a:r>
              <a:rPr lang="en-US" sz="2400" b="0" i="0" u="none" strike="noStrike" cap="none" baseline="0" noProof="0">
                <a:solidFill>
                  <a:srgbClr val="010000"/>
                </a:solidFill>
                <a:latin typeface="Arial"/>
                <a:cs typeface="Arial"/>
              </a:rPr>
              <a:t> </a:t>
            </a:r>
            <a:endParaRPr lang="en-US" sz="2400">
              <a:cs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5">
            <a:extLst>
              <a:ext uri="{FF2B5EF4-FFF2-40B4-BE49-F238E27FC236}">
                <a16:creationId xmlns:a16="http://schemas.microsoft.com/office/drawing/2014/main" id="{01F51DBB-BA0B-48FD-9489-554073BA7904}"/>
              </a:ext>
            </a:extLst>
          </p:cNvPr>
          <p:cNvSpPr/>
          <p:nvPr/>
        </p:nvSpPr>
        <p:spPr>
          <a:xfrm>
            <a:off x="1396654" y="2345163"/>
            <a:ext cx="2510490" cy="2393916"/>
          </a:xfrm>
          <a:prstGeom prst="rect">
            <a:avLst/>
          </a:prstGeom>
          <a:solidFill>
            <a:schemeClr val="accent1"/>
          </a:solidFill>
          <a:ln cap="flat">
            <a:solidFill>
              <a:schemeClr val="accent1"/>
            </a:solidFill>
            <a:prstDash val="solid"/>
          </a:ln>
        </p:spPr>
        <p:txBody>
          <a:bodyPr vert="horz" wrap="square" lIns="107999" tIns="0" rIns="107999" bIns="0" anchor="ctr" anchorCtr="1" compatLnSpc="1">
            <a:noAutofit/>
          </a:bodyPr>
          <a:lstStyle/>
          <a:p>
            <a:pPr lvl="0" algn="ctr" rtl="0"/>
            <a:r>
              <a:rPr lang="en-US" sz="2400" b="0" i="0" u="none" strike="noStrike" cap="none" baseline="0" noProof="0">
                <a:solidFill>
                  <a:schemeClr val="bg1"/>
                </a:solidFill>
                <a:latin typeface="Arial"/>
                <a:cs typeface="Arial"/>
              </a:rPr>
              <a:t>Reduction in/ loss of dignity</a:t>
            </a:r>
            <a:endParaRPr lang="en-US"/>
          </a:p>
        </p:txBody>
      </p:sp>
    </p:spTree>
    <p:extLst>
      <p:ext uri="{BB962C8B-B14F-4D97-AF65-F5344CB8AC3E}">
        <p14:creationId xmlns:p14="http://schemas.microsoft.com/office/powerpoint/2010/main" val="4060187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screenshot of a cell phone&#10;&#10;Description automatically generated">
            <a:extLst>
              <a:ext uri="{FF2B5EF4-FFF2-40B4-BE49-F238E27FC236}">
                <a16:creationId xmlns:a16="http://schemas.microsoft.com/office/drawing/2014/main" id="{01121505-3DD0-49BC-A685-85D3C7854D78}"/>
              </a:ext>
            </a:extLst>
          </p:cNvPr>
          <p:cNvPicPr>
            <a:picLocks noChangeAspect="1"/>
          </p:cNvPicPr>
          <p:nvPr/>
        </p:nvPicPr>
        <p:blipFill>
          <a:blip r:embed="rId2"/>
          <a:stretch>
            <a:fillRect/>
          </a:stretch>
        </p:blipFill>
        <p:spPr>
          <a:xfrm>
            <a:off x="2856753" y="5032043"/>
            <a:ext cx="4207435" cy="1380854"/>
          </a:xfrm>
          <a:prstGeom prst="rect">
            <a:avLst/>
          </a:prstGeom>
        </p:spPr>
      </p:pic>
      <p:sp>
        <p:nvSpPr>
          <p:cNvPr id="4" name="Title 3">
            <a:extLst>
              <a:ext uri="{FF2B5EF4-FFF2-40B4-BE49-F238E27FC236}">
                <a16:creationId xmlns:a16="http://schemas.microsoft.com/office/drawing/2014/main" id="{A313C4C8-25EC-4EFE-93A3-C64EAF60CD97}"/>
              </a:ext>
            </a:extLst>
          </p:cNvPr>
          <p:cNvSpPr>
            <a:spLocks noGrp="1"/>
          </p:cNvSpPr>
          <p:nvPr>
            <p:ph type="title"/>
          </p:nvPr>
        </p:nvSpPr>
        <p:spPr/>
        <p:txBody>
          <a:bodyPr/>
          <a:lstStyle/>
          <a:p>
            <a:r>
              <a:rPr lang="en-US">
                <a:cs typeface="Arial"/>
              </a:rPr>
              <a:t>Our Expertise</a:t>
            </a:r>
            <a:endParaRPr lang="en-US"/>
          </a:p>
        </p:txBody>
      </p:sp>
      <p:pic>
        <p:nvPicPr>
          <p:cNvPr id="5" name="Picture 6" descr="A close up of a logo&#10;&#10;Description automatically generated">
            <a:extLst>
              <a:ext uri="{FF2B5EF4-FFF2-40B4-BE49-F238E27FC236}">
                <a16:creationId xmlns:a16="http://schemas.microsoft.com/office/drawing/2014/main" id="{DBA830FA-FAEE-4BCE-84F9-1C77AC7D96AF}"/>
              </a:ext>
            </a:extLst>
          </p:cNvPr>
          <p:cNvPicPr>
            <a:picLocks noChangeAspect="1"/>
          </p:cNvPicPr>
          <p:nvPr/>
        </p:nvPicPr>
        <p:blipFill rotWithShape="1">
          <a:blip r:embed="rId3"/>
          <a:srcRect t="25000" r="-272" b="21569"/>
          <a:stretch/>
        </p:blipFill>
        <p:spPr>
          <a:xfrm>
            <a:off x="137459" y="5319058"/>
            <a:ext cx="2750675" cy="814295"/>
          </a:xfrm>
          <a:prstGeom prst="rect">
            <a:avLst/>
          </a:prstGeom>
        </p:spPr>
      </p:pic>
      <p:pic>
        <p:nvPicPr>
          <p:cNvPr id="9" name="Picture 8" descr="A piece of cake on a plate&#10;&#10;Description automatically generated">
            <a:extLst>
              <a:ext uri="{FF2B5EF4-FFF2-40B4-BE49-F238E27FC236}">
                <a16:creationId xmlns:a16="http://schemas.microsoft.com/office/drawing/2014/main" id="{DA411899-CD00-4863-9EB2-21F5FCA29170}"/>
              </a:ext>
            </a:extLst>
          </p:cNvPr>
          <p:cNvPicPr>
            <a:picLocks noChangeAspect="1"/>
          </p:cNvPicPr>
          <p:nvPr/>
        </p:nvPicPr>
        <p:blipFill rotWithShape="1">
          <a:blip r:embed="rId4">
            <a:extLst>
              <a:ext uri="{28A0092B-C50C-407E-A947-70E740481C1C}">
                <a14:useLocalDpi xmlns:a14="http://schemas.microsoft.com/office/drawing/2010/main" val="0"/>
              </a:ext>
            </a:extLst>
          </a:blip>
          <a:srcRect l="24664" r="32184"/>
          <a:stretch/>
        </p:blipFill>
        <p:spPr>
          <a:xfrm>
            <a:off x="8508172" y="0"/>
            <a:ext cx="3683828"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DAF61CB7-9C8D-4483-9FDB-D44C0F13D1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3835" y="4837532"/>
            <a:ext cx="1154118" cy="1769875"/>
          </a:xfrm>
          <a:prstGeom prst="rect">
            <a:avLst/>
          </a:prstGeom>
        </p:spPr>
      </p:pic>
      <p:sp>
        <p:nvSpPr>
          <p:cNvPr id="10" name="Content Placeholder 2">
            <a:extLst>
              <a:ext uri="{FF2B5EF4-FFF2-40B4-BE49-F238E27FC236}">
                <a16:creationId xmlns:a16="http://schemas.microsoft.com/office/drawing/2014/main" id="{6C5C2BC0-9657-454A-AD38-78A1AF0F945D}"/>
              </a:ext>
            </a:extLst>
          </p:cNvPr>
          <p:cNvSpPr>
            <a:spLocks noGrp="1"/>
          </p:cNvSpPr>
          <p:nvPr>
            <p:ph idx="1"/>
          </p:nvPr>
        </p:nvSpPr>
        <p:spPr>
          <a:xfrm>
            <a:off x="425607" y="1238920"/>
            <a:ext cx="7922455" cy="3885628"/>
          </a:xfrm>
        </p:spPr>
        <p:txBody>
          <a:bodyPr>
            <a:normAutofit fontScale="70000" lnSpcReduction="20000"/>
          </a:bodyPr>
          <a:lstStyle/>
          <a:p>
            <a:pPr marL="457200" lvl="0" indent="-457200">
              <a:buClr>
                <a:srgbClr val="AAC13B"/>
              </a:buClr>
              <a:buFont typeface="Arial" panose="020B0604020202020204" pitchFamily="34" charset="0"/>
              <a:buChar char="•"/>
            </a:pPr>
            <a:r>
              <a:rPr lang="en-GB" dirty="0"/>
              <a:t> Working in partnership with IDDSI since 2014</a:t>
            </a:r>
          </a:p>
          <a:p>
            <a:pPr marL="457200" lvl="0" indent="-457200">
              <a:buClr>
                <a:srgbClr val="AAC13B"/>
              </a:buClr>
              <a:buFont typeface="Arial" panose="020B0604020202020204" pitchFamily="34" charset="0"/>
              <a:buChar char="•"/>
            </a:pPr>
            <a:endParaRPr lang="en-GB" dirty="0"/>
          </a:p>
          <a:p>
            <a:pPr marL="457200" lvl="0" indent="-457200">
              <a:buClr>
                <a:srgbClr val="AAC13B"/>
              </a:buClr>
              <a:buFont typeface="Arial" panose="020B0604020202020204" pitchFamily="34" charset="0"/>
              <a:buChar char="•"/>
            </a:pPr>
            <a:r>
              <a:rPr lang="en-GB" dirty="0"/>
              <a:t> Corporate Sponsor​</a:t>
            </a:r>
          </a:p>
          <a:p>
            <a:pPr marL="457200" lvl="0" indent="-457200">
              <a:buClr>
                <a:srgbClr val="AAC13B"/>
              </a:buClr>
              <a:buFont typeface="Arial" panose="020B0604020202020204" pitchFamily="34" charset="0"/>
              <a:buChar char="•"/>
            </a:pPr>
            <a:endParaRPr lang="en-GB" dirty="0"/>
          </a:p>
          <a:p>
            <a:pPr marL="457200" lvl="0" indent="-457200">
              <a:buClr>
                <a:srgbClr val="AAC13B"/>
              </a:buClr>
              <a:buFont typeface="Arial" panose="020B0604020202020204" pitchFamily="34" charset="0"/>
              <a:buChar char="•"/>
            </a:pPr>
            <a:r>
              <a:rPr lang="en-GB" dirty="0"/>
              <a:t> In-house Dietitians and Expert Chefs​</a:t>
            </a:r>
          </a:p>
          <a:p>
            <a:pPr lvl="0">
              <a:buClr>
                <a:srgbClr val="AAC13B"/>
              </a:buClr>
            </a:pPr>
            <a:r>
              <a:rPr lang="en-GB" dirty="0"/>
              <a:t>​</a:t>
            </a:r>
          </a:p>
          <a:p>
            <a:pPr marL="457200" lvl="0" indent="-457200">
              <a:buClr>
                <a:srgbClr val="AAC13B"/>
              </a:buClr>
              <a:buFont typeface="Arial" panose="020B0604020202020204" pitchFamily="34" charset="0"/>
              <a:buChar char="•"/>
            </a:pPr>
            <a:r>
              <a:rPr lang="en-GB" dirty="0"/>
              <a:t> Wide consultation with other HCPs on meal design</a:t>
            </a:r>
          </a:p>
          <a:p>
            <a:pPr marL="457200" lvl="0" indent="-457200">
              <a:buClr>
                <a:srgbClr val="AAC13B"/>
              </a:buClr>
              <a:buFont typeface="Arial" panose="020B0604020202020204" pitchFamily="34" charset="0"/>
              <a:buChar char="•"/>
            </a:pPr>
            <a:endParaRPr lang="en-GB" dirty="0"/>
          </a:p>
          <a:p>
            <a:pPr marL="457200" lvl="0" indent="-457200">
              <a:buClr>
                <a:srgbClr val="AAC13B"/>
              </a:buClr>
              <a:buFont typeface="Arial" panose="020B0604020202020204" pitchFamily="34" charset="0"/>
              <a:buChar char="•"/>
            </a:pPr>
            <a:r>
              <a:rPr lang="en-GB" dirty="0"/>
              <a:t> Working closely with governing bodies</a:t>
            </a:r>
          </a:p>
          <a:p>
            <a:pPr marL="457200" lvl="0" indent="-457200">
              <a:buClr>
                <a:srgbClr val="AAC13B"/>
              </a:buClr>
              <a:buFont typeface="Arial" panose="020B0604020202020204" pitchFamily="34" charset="0"/>
              <a:buChar char="•"/>
            </a:pPr>
            <a:endParaRPr lang="en-GB" dirty="0"/>
          </a:p>
          <a:p>
            <a:pPr marL="457200" lvl="0" indent="-457200">
              <a:buClr>
                <a:srgbClr val="AAC13B"/>
              </a:buClr>
              <a:buFont typeface="Arial" panose="020B0604020202020204" pitchFamily="34" charset="0"/>
              <a:buChar char="•"/>
            </a:pPr>
            <a:r>
              <a:rPr lang="en-GB" dirty="0"/>
              <a:t> Award winners!</a:t>
            </a:r>
          </a:p>
          <a:p>
            <a:pPr marL="457200" indent="-457200">
              <a:buFont typeface="Arial" panose="020B0604020202020204" pitchFamily="34" charset="0"/>
              <a:buChar char="•"/>
            </a:pPr>
            <a:endParaRPr lang="en-GB" dirty="0"/>
          </a:p>
        </p:txBody>
      </p:sp>
    </p:spTree>
    <p:extLst>
      <p:ext uri="{BB962C8B-B14F-4D97-AF65-F5344CB8AC3E}">
        <p14:creationId xmlns:p14="http://schemas.microsoft.com/office/powerpoint/2010/main" val="184522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D7AC2A-CACE-4E94-8FB9-AA88A47C6E9D}"/>
              </a:ext>
            </a:extLst>
          </p:cNvPr>
          <p:cNvSpPr>
            <a:spLocks noGrp="1"/>
          </p:cNvSpPr>
          <p:nvPr>
            <p:ph type="title"/>
          </p:nvPr>
        </p:nvSpPr>
        <p:spPr>
          <a:xfrm>
            <a:off x="195310" y="169626"/>
            <a:ext cx="8250190" cy="966048"/>
          </a:xfrm>
        </p:spPr>
        <p:txBody>
          <a:bodyPr>
            <a:normAutofit fontScale="90000"/>
          </a:bodyPr>
          <a:lstStyle/>
          <a:p>
            <a:r>
              <a:rPr lang="en-US"/>
              <a:t>Dysphagia Risks: Impact on QOL</a:t>
            </a:r>
            <a:endParaRPr lang="en-GB"/>
          </a:p>
        </p:txBody>
      </p:sp>
      <p:sp>
        <p:nvSpPr>
          <p:cNvPr id="2" name="Rectangle 1">
            <a:extLst>
              <a:ext uri="{FF2B5EF4-FFF2-40B4-BE49-F238E27FC236}">
                <a16:creationId xmlns:a16="http://schemas.microsoft.com/office/drawing/2014/main" id="{2332CC32-2BA4-435C-98BD-B1DA375ADB98}"/>
              </a:ext>
            </a:extLst>
          </p:cNvPr>
          <p:cNvSpPr/>
          <p:nvPr/>
        </p:nvSpPr>
        <p:spPr>
          <a:xfrm>
            <a:off x="4879136" y="1130151"/>
            <a:ext cx="2189459" cy="2189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pPr lvl="0" algn="ctr"/>
            <a:r>
              <a:rPr lang="en-US" sz="2400"/>
              <a:t>Loss of dignity</a:t>
            </a:r>
            <a:endParaRPr lang="en-US" sz="2400">
              <a:cs typeface="Arial"/>
            </a:endParaRPr>
          </a:p>
        </p:txBody>
      </p:sp>
      <p:sp>
        <p:nvSpPr>
          <p:cNvPr id="3" name="Rectangle 2">
            <a:extLst>
              <a:ext uri="{FF2B5EF4-FFF2-40B4-BE49-F238E27FC236}">
                <a16:creationId xmlns:a16="http://schemas.microsoft.com/office/drawing/2014/main" id="{666141B5-B592-451A-B466-497C9797ACEE}"/>
              </a:ext>
            </a:extLst>
          </p:cNvPr>
          <p:cNvSpPr/>
          <p:nvPr/>
        </p:nvSpPr>
        <p:spPr>
          <a:xfrm>
            <a:off x="1841227" y="3686956"/>
            <a:ext cx="2189459" cy="2189459"/>
          </a:xfrm>
          <a:prstGeom prst="rect">
            <a:avLst/>
          </a:prstGeom>
          <a:solidFill>
            <a:srgbClr val="76232F"/>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pPr lvl="0" algn="ctr"/>
            <a:r>
              <a:rPr lang="en-US" sz="2400"/>
              <a:t>Social isolation</a:t>
            </a:r>
            <a:endParaRPr lang="en-US" sz="2400">
              <a:cs typeface="Arial"/>
            </a:endParaRPr>
          </a:p>
        </p:txBody>
      </p:sp>
      <p:sp>
        <p:nvSpPr>
          <p:cNvPr id="10" name="Rectangle 9">
            <a:extLst>
              <a:ext uri="{FF2B5EF4-FFF2-40B4-BE49-F238E27FC236}">
                <a16:creationId xmlns:a16="http://schemas.microsoft.com/office/drawing/2014/main" id="{F26DD09E-9377-49B8-8552-A9615968227F}"/>
              </a:ext>
            </a:extLst>
          </p:cNvPr>
          <p:cNvSpPr/>
          <p:nvPr/>
        </p:nvSpPr>
        <p:spPr>
          <a:xfrm>
            <a:off x="1841230" y="1130151"/>
            <a:ext cx="2189459" cy="2189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pPr lvl="0" algn="ctr"/>
            <a:r>
              <a:rPr lang="en-US" sz="2400"/>
              <a:t>Need for assistance</a:t>
            </a:r>
            <a:endParaRPr lang="en-US" sz="2400" err="1">
              <a:cs typeface="Arial"/>
            </a:endParaRPr>
          </a:p>
        </p:txBody>
      </p:sp>
      <p:sp>
        <p:nvSpPr>
          <p:cNvPr id="14" name="Rectangle 13">
            <a:extLst>
              <a:ext uri="{FF2B5EF4-FFF2-40B4-BE49-F238E27FC236}">
                <a16:creationId xmlns:a16="http://schemas.microsoft.com/office/drawing/2014/main" id="{60A89A44-1494-48D8-8B5D-F5FE870DE8F2}"/>
              </a:ext>
            </a:extLst>
          </p:cNvPr>
          <p:cNvSpPr/>
          <p:nvPr/>
        </p:nvSpPr>
        <p:spPr>
          <a:xfrm>
            <a:off x="4827224" y="3690471"/>
            <a:ext cx="2189459" cy="21894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pPr algn="ctr"/>
            <a:r>
              <a:rPr lang="en-US" sz="2400"/>
              <a:t>Confusion or low mood</a:t>
            </a:r>
            <a:r>
              <a:rPr lang="en-US" sz="2400">
                <a:latin typeface="Arial" panose="020B0604020202020204"/>
              </a:rPr>
              <a:t> </a:t>
            </a:r>
            <a:endParaRPr lang="en-GB" sz="2400"/>
          </a:p>
        </p:txBody>
      </p:sp>
      <p:pic>
        <p:nvPicPr>
          <p:cNvPr id="9" name="Picture Placeholder 8">
            <a:extLst>
              <a:ext uri="{FF2B5EF4-FFF2-40B4-BE49-F238E27FC236}">
                <a16:creationId xmlns:a16="http://schemas.microsoft.com/office/drawing/2014/main" id="{362EDEF4-7575-4D88-BEAB-E2682253F11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852" r="27852"/>
          <a:stretch>
            <a:fillRect/>
          </a:stretch>
        </p:blipFill>
        <p:spPr/>
      </p:pic>
    </p:spTree>
    <p:extLst>
      <p:ext uri="{BB962C8B-B14F-4D97-AF65-F5344CB8AC3E}">
        <p14:creationId xmlns:p14="http://schemas.microsoft.com/office/powerpoint/2010/main" val="329437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people sitting at a table&#10;&#10;Description automatically generated">
            <a:extLst>
              <a:ext uri="{FF2B5EF4-FFF2-40B4-BE49-F238E27FC236}">
                <a16:creationId xmlns:a16="http://schemas.microsoft.com/office/drawing/2014/main" id="{D00870FF-23C2-446F-95F4-89EB1319643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1790" r="31790"/>
          <a:stretch/>
        </p:blipFill>
        <p:spPr/>
      </p:pic>
      <p:sp>
        <p:nvSpPr>
          <p:cNvPr id="4" name="Title 3">
            <a:extLst>
              <a:ext uri="{FF2B5EF4-FFF2-40B4-BE49-F238E27FC236}">
                <a16:creationId xmlns:a16="http://schemas.microsoft.com/office/drawing/2014/main" id="{960C3F75-4A47-43E0-AAA8-05B7D4EBD8CE}"/>
              </a:ext>
            </a:extLst>
          </p:cNvPr>
          <p:cNvSpPr>
            <a:spLocks noGrp="1"/>
          </p:cNvSpPr>
          <p:nvPr>
            <p:ph type="title"/>
          </p:nvPr>
        </p:nvSpPr>
        <p:spPr/>
        <p:txBody>
          <a:bodyPr>
            <a:noAutofit/>
          </a:bodyPr>
          <a:lstStyle/>
          <a:p>
            <a:r>
              <a:rPr lang="en-US" sz="3600"/>
              <a:t>Complications of dysphagia</a:t>
            </a:r>
            <a:endParaRPr lang="en-GB" sz="3600"/>
          </a:p>
        </p:txBody>
      </p:sp>
      <p:sp>
        <p:nvSpPr>
          <p:cNvPr id="7" name="Oval 6">
            <a:extLst>
              <a:ext uri="{FF2B5EF4-FFF2-40B4-BE49-F238E27FC236}">
                <a16:creationId xmlns:a16="http://schemas.microsoft.com/office/drawing/2014/main" id="{50F06C94-6DCE-4249-AED9-CA109513D6FB}"/>
              </a:ext>
            </a:extLst>
          </p:cNvPr>
          <p:cNvSpPr/>
          <p:nvPr/>
        </p:nvSpPr>
        <p:spPr>
          <a:xfrm>
            <a:off x="1214304" y="1022173"/>
            <a:ext cx="2683140" cy="25277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5400" b="1">
                <a:solidFill>
                  <a:schemeClr val="bg1"/>
                </a:solidFill>
                <a:latin typeface="+mj-lt"/>
              </a:rPr>
              <a:t>48%</a:t>
            </a:r>
          </a:p>
          <a:p>
            <a:pPr algn="ctr"/>
            <a:r>
              <a:rPr lang="en-US" sz="2800">
                <a:latin typeface="+mj-lt"/>
              </a:rPr>
              <a:t>Malnutrition</a:t>
            </a:r>
          </a:p>
        </p:txBody>
      </p:sp>
      <p:sp>
        <p:nvSpPr>
          <p:cNvPr id="8" name="Oval 7">
            <a:extLst>
              <a:ext uri="{FF2B5EF4-FFF2-40B4-BE49-F238E27FC236}">
                <a16:creationId xmlns:a16="http://schemas.microsoft.com/office/drawing/2014/main" id="{582AE1C8-2911-4E0D-A818-4F31F4F4FA26}"/>
              </a:ext>
            </a:extLst>
          </p:cNvPr>
          <p:cNvSpPr/>
          <p:nvPr/>
        </p:nvSpPr>
        <p:spPr>
          <a:xfrm>
            <a:off x="4603383" y="984330"/>
            <a:ext cx="2683140" cy="25277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5400" b="1">
                <a:solidFill>
                  <a:prstClr val="white"/>
                </a:solidFill>
                <a:latin typeface="+mj-lt"/>
              </a:rPr>
              <a:t>75%</a:t>
            </a:r>
          </a:p>
          <a:p>
            <a:pPr lvl="0" algn="ctr"/>
            <a:r>
              <a:rPr lang="en-US" sz="2600">
                <a:solidFill>
                  <a:prstClr val="white"/>
                </a:solidFill>
                <a:latin typeface="+mj-lt"/>
              </a:rPr>
              <a:t>Dehydration</a:t>
            </a:r>
          </a:p>
        </p:txBody>
      </p:sp>
      <p:sp>
        <p:nvSpPr>
          <p:cNvPr id="9" name="Oval 8">
            <a:extLst>
              <a:ext uri="{FF2B5EF4-FFF2-40B4-BE49-F238E27FC236}">
                <a16:creationId xmlns:a16="http://schemas.microsoft.com/office/drawing/2014/main" id="{B95F697B-96A0-4F68-99DF-752C92A199F2}"/>
              </a:ext>
            </a:extLst>
          </p:cNvPr>
          <p:cNvSpPr/>
          <p:nvPr/>
        </p:nvSpPr>
        <p:spPr>
          <a:xfrm>
            <a:off x="1214304" y="3622967"/>
            <a:ext cx="2683140" cy="25277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5400" b="1">
                <a:solidFill>
                  <a:schemeClr val="bg1"/>
                </a:solidFill>
                <a:latin typeface="+mj-lt"/>
              </a:rPr>
              <a:t>51%</a:t>
            </a:r>
          </a:p>
          <a:p>
            <a:pPr algn="ctr"/>
            <a:r>
              <a:rPr lang="en-US" sz="2800">
                <a:latin typeface="+mj-lt"/>
              </a:rPr>
              <a:t>Aspiration</a:t>
            </a:r>
          </a:p>
        </p:txBody>
      </p:sp>
      <p:sp>
        <p:nvSpPr>
          <p:cNvPr id="10" name="Oval 9">
            <a:extLst>
              <a:ext uri="{FF2B5EF4-FFF2-40B4-BE49-F238E27FC236}">
                <a16:creationId xmlns:a16="http://schemas.microsoft.com/office/drawing/2014/main" id="{A8E8E6FC-62FB-4D10-848F-6AB019833976}"/>
              </a:ext>
            </a:extLst>
          </p:cNvPr>
          <p:cNvSpPr/>
          <p:nvPr/>
        </p:nvSpPr>
        <p:spPr>
          <a:xfrm>
            <a:off x="4603383" y="3622968"/>
            <a:ext cx="2683140" cy="2527715"/>
          </a:xfrm>
          <a:prstGeom prst="ellipse">
            <a:avLst/>
          </a:prstGeom>
          <a:solidFill>
            <a:srgbClr val="76232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5400" b="1">
                <a:solidFill>
                  <a:schemeClr val="bg1"/>
                </a:solidFill>
                <a:latin typeface="+mj-lt"/>
              </a:rPr>
              <a:t>22%</a:t>
            </a:r>
          </a:p>
          <a:p>
            <a:pPr algn="ctr"/>
            <a:r>
              <a:rPr lang="en-US" sz="2800">
                <a:latin typeface="+mj-lt"/>
              </a:rPr>
              <a:t>Aspiration Pneumonia</a:t>
            </a:r>
          </a:p>
        </p:txBody>
      </p:sp>
      <p:sp>
        <p:nvSpPr>
          <p:cNvPr id="11" name="Rectangle: Rounded Corners 10">
            <a:extLst>
              <a:ext uri="{FF2B5EF4-FFF2-40B4-BE49-F238E27FC236}">
                <a16:creationId xmlns:a16="http://schemas.microsoft.com/office/drawing/2014/main" id="{3FC907CA-0B16-44A1-83C5-4B8C0FEE1A02}"/>
              </a:ext>
            </a:extLst>
          </p:cNvPr>
          <p:cNvSpPr/>
          <p:nvPr/>
        </p:nvSpPr>
        <p:spPr>
          <a:xfrm>
            <a:off x="1048005" y="2893219"/>
            <a:ext cx="6557963" cy="1071562"/>
          </a:xfrm>
          <a:prstGeom prst="round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Aspiration Pneumonia is a major cause of death in the elderly</a:t>
            </a:r>
            <a:endParaRPr lang="en-GB"/>
          </a:p>
        </p:txBody>
      </p:sp>
    </p:spTree>
    <p:extLst>
      <p:ext uri="{BB962C8B-B14F-4D97-AF65-F5344CB8AC3E}">
        <p14:creationId xmlns:p14="http://schemas.microsoft.com/office/powerpoint/2010/main" val="305716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late of food sitting on top of a wooden table&#10;&#10;Description automatically generated">
            <a:extLst>
              <a:ext uri="{FF2B5EF4-FFF2-40B4-BE49-F238E27FC236}">
                <a16:creationId xmlns:a16="http://schemas.microsoft.com/office/drawing/2014/main" id="{E834592D-8825-42C7-BFD9-53B8D35B47C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909" b="15909"/>
          <a:stretch>
            <a:fillRect/>
          </a:stretch>
        </p:blipFill>
        <p:spPr/>
      </p:pic>
      <p:sp>
        <p:nvSpPr>
          <p:cNvPr id="9" name="Rectangle 8">
            <a:extLst>
              <a:ext uri="{FF2B5EF4-FFF2-40B4-BE49-F238E27FC236}">
                <a16:creationId xmlns:a16="http://schemas.microsoft.com/office/drawing/2014/main" id="{F381BB39-0BE6-48AC-9C8C-369CE81471A8}"/>
              </a:ext>
            </a:extLst>
          </p:cNvPr>
          <p:cNvSpPr/>
          <p:nvPr/>
        </p:nvSpPr>
        <p:spPr>
          <a:xfrm>
            <a:off x="0" y="1533525"/>
            <a:ext cx="12211049" cy="162877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7777075C-60DA-43F9-877E-818A1DD4D910}"/>
              </a:ext>
            </a:extLst>
          </p:cNvPr>
          <p:cNvSpPr txBox="1"/>
          <p:nvPr/>
        </p:nvSpPr>
        <p:spPr>
          <a:xfrm>
            <a:off x="208927" y="1867447"/>
            <a:ext cx="8677275" cy="830997"/>
          </a:xfrm>
          <a:prstGeom prst="rect">
            <a:avLst/>
          </a:prstGeom>
          <a:noFill/>
        </p:spPr>
        <p:txBody>
          <a:bodyPr wrap="square" rtlCol="0">
            <a:spAutoFit/>
          </a:bodyPr>
          <a:lstStyle/>
          <a:p>
            <a:r>
              <a:rPr lang="en-US" sz="4800" b="1">
                <a:solidFill>
                  <a:schemeClr val="bg1"/>
                </a:solidFill>
              </a:rPr>
              <a:t>Why Texture Modify?</a:t>
            </a:r>
            <a:endParaRPr lang="en-GB" sz="4800" b="1">
              <a:solidFill>
                <a:schemeClr val="bg1"/>
              </a:solidFill>
            </a:endParaRPr>
          </a:p>
        </p:txBody>
      </p:sp>
      <p:pic>
        <p:nvPicPr>
          <p:cNvPr id="12" name="Picture 11" descr="A close up of a sign&#10;&#10;Description automatically generated">
            <a:extLst>
              <a:ext uri="{FF2B5EF4-FFF2-40B4-BE49-F238E27FC236}">
                <a16:creationId xmlns:a16="http://schemas.microsoft.com/office/drawing/2014/main" id="{58257F39-F713-42BA-A271-4999A2EA5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3530" y="1621651"/>
            <a:ext cx="3368502" cy="1443934"/>
          </a:xfrm>
          <a:prstGeom prst="rect">
            <a:avLst/>
          </a:prstGeom>
        </p:spPr>
      </p:pic>
    </p:spTree>
    <p:extLst>
      <p:ext uri="{BB962C8B-B14F-4D97-AF65-F5344CB8AC3E}">
        <p14:creationId xmlns:p14="http://schemas.microsoft.com/office/powerpoint/2010/main" val="1742451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1101EC-8ADC-48E2-93B5-9B1D1E692E57}"/>
              </a:ext>
            </a:extLst>
          </p:cNvPr>
          <p:cNvSpPr>
            <a:spLocks noGrp="1"/>
          </p:cNvSpPr>
          <p:nvPr>
            <p:ph idx="1"/>
          </p:nvPr>
        </p:nvSpPr>
        <p:spPr>
          <a:xfrm>
            <a:off x="179462" y="1446029"/>
            <a:ext cx="8266038" cy="4774018"/>
          </a:xfrm>
        </p:spPr>
        <p:txBody>
          <a:bodyPr vert="horz" lIns="91440" tIns="45720" rIns="91440" bIns="45720" rtlCol="0" anchor="t">
            <a:normAutofit fontScale="85000" lnSpcReduction="20000"/>
          </a:bodyPr>
          <a:lstStyle/>
          <a:p>
            <a:pPr lvl="1">
              <a:lnSpc>
                <a:spcPct val="120000"/>
              </a:lnSpc>
              <a:buClr>
                <a:srgbClr val="AAC13B"/>
              </a:buClr>
            </a:pPr>
            <a:r>
              <a:rPr lang="en-US" sz="2600" dirty="0"/>
              <a:t>Changes to texture of food &amp; fluid: individually determined by SLT</a:t>
            </a:r>
          </a:p>
          <a:p>
            <a:pPr lvl="1">
              <a:buClr>
                <a:srgbClr val="AAC13B"/>
              </a:buClr>
            </a:pPr>
            <a:endParaRPr lang="en-US" sz="2600" dirty="0"/>
          </a:p>
          <a:p>
            <a:pPr lvl="1">
              <a:buClr>
                <a:srgbClr val="AAC13B"/>
              </a:buClr>
            </a:pPr>
            <a:r>
              <a:rPr lang="en-US" sz="2600" dirty="0"/>
              <a:t>Correct texture must be provided as part of the care standards (CQC)</a:t>
            </a:r>
            <a:br>
              <a:rPr lang="en-US" sz="2600" dirty="0"/>
            </a:br>
            <a:endParaRPr lang="en-US" sz="2600" dirty="0"/>
          </a:p>
          <a:p>
            <a:pPr lvl="1">
              <a:buClr>
                <a:srgbClr val="AAC13B"/>
              </a:buClr>
            </a:pPr>
            <a:r>
              <a:rPr lang="en-US" sz="2600" dirty="0"/>
              <a:t>Reduces risk of aspiration &amp; choking </a:t>
            </a:r>
          </a:p>
          <a:p>
            <a:pPr lvl="1">
              <a:buClr>
                <a:srgbClr val="AAC13B"/>
              </a:buClr>
            </a:pPr>
            <a:endParaRPr lang="en-US" sz="2600" dirty="0"/>
          </a:p>
          <a:p>
            <a:pPr lvl="1">
              <a:buClr>
                <a:srgbClr val="AAC13B"/>
              </a:buClr>
            </a:pPr>
            <a:r>
              <a:rPr lang="en-US" sz="2600" dirty="0"/>
              <a:t>Reduce the risk of malnutrition </a:t>
            </a:r>
          </a:p>
          <a:p>
            <a:pPr lvl="1">
              <a:buClr>
                <a:srgbClr val="AAC13B"/>
              </a:buClr>
            </a:pPr>
            <a:endParaRPr lang="en-US" sz="2600" dirty="0"/>
          </a:p>
          <a:p>
            <a:pPr marL="457200" lvl="1" indent="0">
              <a:buClr>
                <a:srgbClr val="AAC13B"/>
              </a:buClr>
              <a:buNone/>
            </a:pPr>
            <a:r>
              <a:rPr lang="en-US" sz="2600" dirty="0"/>
              <a:t>Also consider…</a:t>
            </a:r>
          </a:p>
          <a:p>
            <a:pPr marL="457200" lvl="1" indent="0">
              <a:buClr>
                <a:srgbClr val="AAC13B"/>
              </a:buClr>
              <a:buNone/>
            </a:pPr>
            <a:endParaRPr lang="en-US" sz="2600" dirty="0"/>
          </a:p>
          <a:p>
            <a:pPr lvl="1">
              <a:buClr>
                <a:srgbClr val="AAC13B"/>
              </a:buClr>
            </a:pPr>
            <a:r>
              <a:rPr lang="en-US" sz="2600" dirty="0"/>
              <a:t>Individual food preferences still need to be met</a:t>
            </a:r>
          </a:p>
          <a:p>
            <a:pPr lvl="1">
              <a:buClr>
                <a:srgbClr val="AAC13B"/>
              </a:buClr>
            </a:pPr>
            <a:endParaRPr lang="en-US" sz="2600" dirty="0"/>
          </a:p>
          <a:p>
            <a:pPr lvl="1">
              <a:buClr>
                <a:srgbClr val="AAC13B"/>
              </a:buClr>
            </a:pPr>
            <a:r>
              <a:rPr lang="en-US" sz="2600" dirty="0"/>
              <a:t>May progress back to a normal diet </a:t>
            </a:r>
          </a:p>
          <a:p>
            <a:pPr lvl="1"/>
            <a:endParaRPr lang="en-US" sz="2000" dirty="0"/>
          </a:p>
          <a:p>
            <a:endParaRPr lang="en-GB" dirty="0"/>
          </a:p>
        </p:txBody>
      </p:sp>
      <p:sp>
        <p:nvSpPr>
          <p:cNvPr id="4" name="Title 3">
            <a:extLst>
              <a:ext uri="{FF2B5EF4-FFF2-40B4-BE49-F238E27FC236}">
                <a16:creationId xmlns:a16="http://schemas.microsoft.com/office/drawing/2014/main" id="{E741CABC-C166-4FD0-BA90-A5191FAA6592}"/>
              </a:ext>
            </a:extLst>
          </p:cNvPr>
          <p:cNvSpPr>
            <a:spLocks noGrp="1"/>
          </p:cNvSpPr>
          <p:nvPr>
            <p:ph type="title"/>
          </p:nvPr>
        </p:nvSpPr>
        <p:spPr>
          <a:xfrm>
            <a:off x="351254" y="282900"/>
            <a:ext cx="7922455" cy="966048"/>
          </a:xfrm>
        </p:spPr>
        <p:txBody>
          <a:bodyPr>
            <a:noAutofit/>
          </a:bodyPr>
          <a:lstStyle/>
          <a:p>
            <a:r>
              <a:rPr lang="en-US" sz="3600"/>
              <a:t>Why do we modify textures in dysphagia management?</a:t>
            </a:r>
            <a:endParaRPr lang="en-GB" sz="3600"/>
          </a:p>
        </p:txBody>
      </p:sp>
      <p:pic>
        <p:nvPicPr>
          <p:cNvPr id="12" name="Picture Placeholder 11" descr="A person sitting at a table with a plate of food&#10;&#10;Description automatically generated">
            <a:extLst>
              <a:ext uri="{FF2B5EF4-FFF2-40B4-BE49-F238E27FC236}">
                <a16:creationId xmlns:a16="http://schemas.microsoft.com/office/drawing/2014/main" id="{F14383E6-47D9-4013-9753-100648BDEB8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2582" r="10998"/>
          <a:stretch/>
        </p:blipFill>
        <p:spPr>
          <a:xfrm>
            <a:off x="8445500" y="0"/>
            <a:ext cx="3746500" cy="6858000"/>
          </a:xfrm>
        </p:spPr>
      </p:pic>
    </p:spTree>
    <p:extLst>
      <p:ext uri="{BB962C8B-B14F-4D97-AF65-F5344CB8AC3E}">
        <p14:creationId xmlns:p14="http://schemas.microsoft.com/office/powerpoint/2010/main" val="3673605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late of food sitting on top of a wooden table&#10;&#10;Description automatically generated">
            <a:extLst>
              <a:ext uri="{FF2B5EF4-FFF2-40B4-BE49-F238E27FC236}">
                <a16:creationId xmlns:a16="http://schemas.microsoft.com/office/drawing/2014/main" id="{E834592D-8825-42C7-BFD9-53B8D35B47C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909" b="15909"/>
          <a:stretch>
            <a:fillRect/>
          </a:stretch>
        </p:blipFill>
        <p:spPr/>
      </p:pic>
      <p:sp>
        <p:nvSpPr>
          <p:cNvPr id="9" name="Rectangle 8">
            <a:extLst>
              <a:ext uri="{FF2B5EF4-FFF2-40B4-BE49-F238E27FC236}">
                <a16:creationId xmlns:a16="http://schemas.microsoft.com/office/drawing/2014/main" id="{F381BB39-0BE6-48AC-9C8C-369CE81471A8}"/>
              </a:ext>
            </a:extLst>
          </p:cNvPr>
          <p:cNvSpPr/>
          <p:nvPr/>
        </p:nvSpPr>
        <p:spPr>
          <a:xfrm>
            <a:off x="0" y="1533525"/>
            <a:ext cx="12211049" cy="162877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7777075C-60DA-43F9-877E-818A1DD4D910}"/>
              </a:ext>
            </a:extLst>
          </p:cNvPr>
          <p:cNvSpPr txBox="1"/>
          <p:nvPr/>
        </p:nvSpPr>
        <p:spPr>
          <a:xfrm>
            <a:off x="259261" y="1881953"/>
            <a:ext cx="8677275" cy="830997"/>
          </a:xfrm>
          <a:prstGeom prst="rect">
            <a:avLst/>
          </a:prstGeom>
          <a:noFill/>
        </p:spPr>
        <p:txBody>
          <a:bodyPr wrap="square" rtlCol="0">
            <a:spAutoFit/>
          </a:bodyPr>
          <a:lstStyle/>
          <a:p>
            <a:r>
              <a:rPr lang="en-US" sz="4800" b="1" dirty="0">
                <a:solidFill>
                  <a:schemeClr val="bg1"/>
                </a:solidFill>
              </a:rPr>
              <a:t>IDDSI Framework</a:t>
            </a:r>
            <a:endParaRPr lang="en-GB" sz="4800" b="1" dirty="0">
              <a:solidFill>
                <a:schemeClr val="bg1"/>
              </a:solidFill>
            </a:endParaRPr>
          </a:p>
        </p:txBody>
      </p:sp>
      <p:pic>
        <p:nvPicPr>
          <p:cNvPr id="12" name="Picture 11" descr="A close up of a sign&#10;&#10;Description automatically generated">
            <a:extLst>
              <a:ext uri="{FF2B5EF4-FFF2-40B4-BE49-F238E27FC236}">
                <a16:creationId xmlns:a16="http://schemas.microsoft.com/office/drawing/2014/main" id="{58257F39-F713-42BA-A271-4999A2EA5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3530" y="1621651"/>
            <a:ext cx="3368502" cy="1443934"/>
          </a:xfrm>
          <a:prstGeom prst="rect">
            <a:avLst/>
          </a:prstGeom>
        </p:spPr>
      </p:pic>
    </p:spTree>
    <p:extLst>
      <p:ext uri="{BB962C8B-B14F-4D97-AF65-F5344CB8AC3E}">
        <p14:creationId xmlns:p14="http://schemas.microsoft.com/office/powerpoint/2010/main" val="2656327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B768657-113B-4866-B778-2BDF7187E134}"/>
              </a:ext>
            </a:extLst>
          </p:cNvPr>
          <p:cNvSpPr>
            <a:spLocks noGrp="1"/>
          </p:cNvSpPr>
          <p:nvPr>
            <p:ph idx="1"/>
          </p:nvPr>
        </p:nvSpPr>
        <p:spPr>
          <a:xfrm>
            <a:off x="188536" y="1180199"/>
            <a:ext cx="7922455" cy="4497601"/>
          </a:xfrm>
        </p:spPr>
        <p:txBody>
          <a:bodyPr>
            <a:normAutofit lnSpcReduction="10000"/>
          </a:bodyPr>
          <a:lstStyle/>
          <a:p>
            <a:pPr lvl="0"/>
            <a:endParaRPr lang="en-US" sz="2400" dirty="0"/>
          </a:p>
          <a:p>
            <a:pPr lvl="1"/>
            <a:r>
              <a:rPr lang="en-US" dirty="0"/>
              <a:t>An international collaboration of dietitians, SLTs, food scientists, physicians, OTs, engineers, nurses and industry professionals.</a:t>
            </a:r>
          </a:p>
          <a:p>
            <a:pPr lvl="1"/>
            <a:endParaRPr lang="en-US" dirty="0"/>
          </a:p>
          <a:p>
            <a:pPr lvl="1"/>
            <a:r>
              <a:rPr lang="en-US" dirty="0"/>
              <a:t>The objective was to create a global standard for </a:t>
            </a:r>
            <a:r>
              <a:rPr lang="en-US" dirty="0" err="1"/>
              <a:t>categorising</a:t>
            </a:r>
            <a:r>
              <a:rPr lang="en-US" dirty="0"/>
              <a:t> texture modified foods for people with dysphagia </a:t>
            </a:r>
          </a:p>
          <a:p>
            <a:pPr lvl="1"/>
            <a:endParaRPr lang="en-US" dirty="0"/>
          </a:p>
          <a:p>
            <a:pPr lvl="1"/>
            <a:r>
              <a:rPr lang="en-US" dirty="0"/>
              <a:t>The aim is to have a common language that can be used for all</a:t>
            </a:r>
          </a:p>
          <a:p>
            <a:pPr lvl="1"/>
            <a:endParaRPr lang="en-US" dirty="0"/>
          </a:p>
          <a:p>
            <a:pPr lvl="1"/>
            <a:r>
              <a:rPr lang="en-US" dirty="0"/>
              <a:t>Widely in use</a:t>
            </a:r>
          </a:p>
          <a:p>
            <a:endParaRPr lang="en-GB" dirty="0"/>
          </a:p>
        </p:txBody>
      </p:sp>
      <p:sp>
        <p:nvSpPr>
          <p:cNvPr id="2" name="Title 1">
            <a:extLst>
              <a:ext uri="{FF2B5EF4-FFF2-40B4-BE49-F238E27FC236}">
                <a16:creationId xmlns:a16="http://schemas.microsoft.com/office/drawing/2014/main" id="{52062723-12F5-4A09-980A-0609E6F1A563}"/>
              </a:ext>
            </a:extLst>
          </p:cNvPr>
          <p:cNvSpPr>
            <a:spLocks noGrp="1"/>
          </p:cNvSpPr>
          <p:nvPr>
            <p:ph type="title"/>
          </p:nvPr>
        </p:nvSpPr>
        <p:spPr/>
        <p:txBody>
          <a:bodyPr/>
          <a:lstStyle/>
          <a:p>
            <a:r>
              <a:rPr lang="en-US"/>
              <a:t>What is IDDSI?</a:t>
            </a:r>
            <a:endParaRPr lang="en-GB"/>
          </a:p>
        </p:txBody>
      </p:sp>
      <p:pic>
        <p:nvPicPr>
          <p:cNvPr id="5" name="Picture Placeholder 5" descr="A picture containing indoor, table, cup, person&#10;&#10;Description automatically generated">
            <a:extLst>
              <a:ext uri="{FF2B5EF4-FFF2-40B4-BE49-F238E27FC236}">
                <a16:creationId xmlns:a16="http://schemas.microsoft.com/office/drawing/2014/main" id="{F3D99E0D-4854-46F0-B478-E72DFE60BEA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4611" r="34611"/>
          <a:stretch/>
        </p:blipFill>
        <p:spPr>
          <a:xfrm>
            <a:off x="8445500" y="0"/>
            <a:ext cx="3746500" cy="6858000"/>
          </a:xfrm>
        </p:spPr>
      </p:pic>
    </p:spTree>
    <p:extLst>
      <p:ext uri="{BB962C8B-B14F-4D97-AF65-F5344CB8AC3E}">
        <p14:creationId xmlns:p14="http://schemas.microsoft.com/office/powerpoint/2010/main" val="3194309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B768657-113B-4866-B778-2BDF7187E134}"/>
              </a:ext>
            </a:extLst>
          </p:cNvPr>
          <p:cNvSpPr>
            <a:spLocks noGrp="1"/>
          </p:cNvSpPr>
          <p:nvPr>
            <p:ph idx="1"/>
          </p:nvPr>
        </p:nvSpPr>
        <p:spPr>
          <a:xfrm>
            <a:off x="0" y="1272563"/>
            <a:ext cx="6289481" cy="4497601"/>
          </a:xfrm>
        </p:spPr>
        <p:txBody>
          <a:bodyPr/>
          <a:lstStyle/>
          <a:p>
            <a:pPr lvl="1">
              <a:buClr>
                <a:srgbClr val="AAC13B"/>
              </a:buClr>
            </a:pPr>
            <a:r>
              <a:rPr lang="en-US" dirty="0"/>
              <a:t>A continuum of 8 levels (0-7) including both foods and drinks</a:t>
            </a:r>
          </a:p>
          <a:p>
            <a:pPr lvl="1">
              <a:buClr>
                <a:srgbClr val="AAC13B"/>
              </a:buClr>
            </a:pPr>
            <a:endParaRPr lang="en-US" dirty="0"/>
          </a:p>
          <a:p>
            <a:pPr lvl="1">
              <a:buClr>
                <a:srgbClr val="AAC13B"/>
              </a:buClr>
            </a:pPr>
            <a:r>
              <a:rPr lang="en-US" dirty="0"/>
              <a:t>Drinks are measured from levels 0-4 </a:t>
            </a:r>
          </a:p>
          <a:p>
            <a:pPr lvl="1">
              <a:buClr>
                <a:srgbClr val="AAC13B"/>
              </a:buClr>
            </a:pPr>
            <a:endParaRPr lang="en-US" dirty="0"/>
          </a:p>
          <a:p>
            <a:pPr lvl="1">
              <a:buClr>
                <a:srgbClr val="AAC13B"/>
              </a:buClr>
            </a:pPr>
            <a:r>
              <a:rPr lang="en-US" dirty="0"/>
              <a:t>Foods are measured from levels 3-7 </a:t>
            </a:r>
          </a:p>
          <a:p>
            <a:pPr lvl="1">
              <a:buClr>
                <a:srgbClr val="AAC13B"/>
              </a:buClr>
            </a:pPr>
            <a:endParaRPr lang="en-US" dirty="0"/>
          </a:p>
          <a:p>
            <a:pPr lvl="1">
              <a:buClr>
                <a:srgbClr val="AAC13B"/>
              </a:buClr>
            </a:pPr>
            <a:r>
              <a:rPr lang="en-US" dirty="0"/>
              <a:t>Cross-over in the middle </a:t>
            </a:r>
          </a:p>
          <a:p>
            <a:pPr lvl="1"/>
            <a:endParaRPr lang="en-US" dirty="0"/>
          </a:p>
          <a:p>
            <a:endParaRPr lang="en-GB" dirty="0"/>
          </a:p>
        </p:txBody>
      </p:sp>
      <p:sp>
        <p:nvSpPr>
          <p:cNvPr id="2" name="Title 1">
            <a:extLst>
              <a:ext uri="{FF2B5EF4-FFF2-40B4-BE49-F238E27FC236}">
                <a16:creationId xmlns:a16="http://schemas.microsoft.com/office/drawing/2014/main" id="{52062723-12F5-4A09-980A-0609E6F1A563}"/>
              </a:ext>
            </a:extLst>
          </p:cNvPr>
          <p:cNvSpPr>
            <a:spLocks noGrp="1"/>
          </p:cNvSpPr>
          <p:nvPr>
            <p:ph type="title"/>
          </p:nvPr>
        </p:nvSpPr>
        <p:spPr/>
        <p:txBody>
          <a:bodyPr/>
          <a:lstStyle/>
          <a:p>
            <a:r>
              <a:rPr lang="en-US"/>
              <a:t>The IDDSI Framework </a:t>
            </a:r>
            <a:endParaRPr lang="en-GB"/>
          </a:p>
        </p:txBody>
      </p:sp>
      <p:grpSp>
        <p:nvGrpSpPr>
          <p:cNvPr id="8" name="Group 7">
            <a:extLst>
              <a:ext uri="{FF2B5EF4-FFF2-40B4-BE49-F238E27FC236}">
                <a16:creationId xmlns:a16="http://schemas.microsoft.com/office/drawing/2014/main" id="{8B5F4EB6-6550-4FE9-8287-0B758153FE6A}"/>
              </a:ext>
            </a:extLst>
          </p:cNvPr>
          <p:cNvGrpSpPr/>
          <p:nvPr/>
        </p:nvGrpSpPr>
        <p:grpSpPr>
          <a:xfrm>
            <a:off x="1060842" y="4886986"/>
            <a:ext cx="4167795" cy="883178"/>
            <a:chOff x="4693810" y="3288867"/>
            <a:chExt cx="4456497" cy="883408"/>
          </a:xfrm>
        </p:grpSpPr>
        <p:pic>
          <p:nvPicPr>
            <p:cNvPr id="9" name="Picture 2" descr="http://iddsi.org/wp-content/uploads/2018/01/4-Extremely-Thick.png">
              <a:extLst>
                <a:ext uri="{FF2B5EF4-FFF2-40B4-BE49-F238E27FC236}">
                  <a16:creationId xmlns:a16="http://schemas.microsoft.com/office/drawing/2014/main" id="{77356CED-7F3B-42FE-8EB2-3D7DDF2189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3810" y="3288867"/>
              <a:ext cx="2423619" cy="363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iddsi.org/wp-content/uploads/2018/01/4i-Pureed.png">
              <a:extLst>
                <a:ext uri="{FF2B5EF4-FFF2-40B4-BE49-F238E27FC236}">
                  <a16:creationId xmlns:a16="http://schemas.microsoft.com/office/drawing/2014/main" id="{99C929F0-5A7B-4A22-A723-A4317CFE1C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4751" y="3796921"/>
              <a:ext cx="2312341" cy="3753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iddsi.org/wp-content/uploads/2018/01/3-Moderately-Thick.png">
              <a:extLst>
                <a:ext uri="{FF2B5EF4-FFF2-40B4-BE49-F238E27FC236}">
                  <a16:creationId xmlns:a16="http://schemas.microsoft.com/office/drawing/2014/main" id="{460483BB-7177-4844-81A3-80C93FD6AE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2129" y="3291830"/>
              <a:ext cx="2245407" cy="3644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iddsi.org/wp-content/uploads/2018/01/3i-Liquidised.png">
              <a:extLst>
                <a:ext uri="{FF2B5EF4-FFF2-40B4-BE49-F238E27FC236}">
                  <a16:creationId xmlns:a16="http://schemas.microsoft.com/office/drawing/2014/main" id="{69D1F9FC-A5E0-4990-83BB-E6A47A3308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3907" y="3779157"/>
              <a:ext cx="2246400" cy="36465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BD3FAFA9-1B44-428B-87AB-E2B603D5E1C5}"/>
              </a:ext>
            </a:extLst>
          </p:cNvPr>
          <p:cNvPicPr>
            <a:picLocks noChangeAspect="1"/>
          </p:cNvPicPr>
          <p:nvPr/>
        </p:nvPicPr>
        <p:blipFill rotWithShape="1">
          <a:blip r:embed="rId7"/>
          <a:srcRect l="6671" r="8657"/>
          <a:stretch/>
        </p:blipFill>
        <p:spPr>
          <a:xfrm>
            <a:off x="6652007" y="942243"/>
            <a:ext cx="5258085" cy="5299962"/>
          </a:xfrm>
          <a:prstGeom prst="rect">
            <a:avLst/>
          </a:prstGeom>
        </p:spPr>
      </p:pic>
    </p:spTree>
    <p:extLst>
      <p:ext uri="{BB962C8B-B14F-4D97-AF65-F5344CB8AC3E}">
        <p14:creationId xmlns:p14="http://schemas.microsoft.com/office/powerpoint/2010/main" val="6953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6750D-3789-4D8A-8612-1FE355035B7D}"/>
              </a:ext>
            </a:extLst>
          </p:cNvPr>
          <p:cNvSpPr>
            <a:spLocks noGrp="1"/>
          </p:cNvSpPr>
          <p:nvPr>
            <p:ph type="title"/>
          </p:nvPr>
        </p:nvSpPr>
        <p:spPr/>
        <p:txBody>
          <a:bodyPr/>
          <a:lstStyle/>
          <a:p>
            <a:r>
              <a:rPr lang="en-GB" dirty="0"/>
              <a:t>The IDDSI Framework</a:t>
            </a:r>
          </a:p>
        </p:txBody>
      </p:sp>
      <p:pic>
        <p:nvPicPr>
          <p:cNvPr id="9" name="Picture 8">
            <a:extLst>
              <a:ext uri="{FF2B5EF4-FFF2-40B4-BE49-F238E27FC236}">
                <a16:creationId xmlns:a16="http://schemas.microsoft.com/office/drawing/2014/main" id="{08EAB303-56CB-455B-9945-BB9067D4DB6C}"/>
              </a:ext>
            </a:extLst>
          </p:cNvPr>
          <p:cNvPicPr>
            <a:picLocks noChangeAspect="1"/>
          </p:cNvPicPr>
          <p:nvPr/>
        </p:nvPicPr>
        <p:blipFill rotWithShape="1">
          <a:blip r:embed="rId3">
            <a:extLst>
              <a:ext uri="{28A0092B-C50C-407E-A947-70E740481C1C}">
                <a14:useLocalDpi xmlns:a14="http://schemas.microsoft.com/office/drawing/2010/main" val="0"/>
              </a:ext>
            </a:extLst>
          </a:blip>
          <a:srcRect l="5477" r="19433"/>
          <a:stretch/>
        </p:blipFill>
        <p:spPr>
          <a:xfrm>
            <a:off x="4592465" y="1493166"/>
            <a:ext cx="3104708" cy="3099903"/>
          </a:xfrm>
          <a:prstGeom prst="ellipse">
            <a:avLst/>
          </a:prstGeom>
          <a:ln w="63500" cap="rnd">
            <a:noFill/>
          </a:ln>
          <a:effectLst/>
        </p:spPr>
      </p:pic>
      <p:pic>
        <p:nvPicPr>
          <p:cNvPr id="11" name="Picture 10" descr="A picture containing table, food, floor, plate&#10;&#10;Description automatically generated">
            <a:extLst>
              <a:ext uri="{FF2B5EF4-FFF2-40B4-BE49-F238E27FC236}">
                <a16:creationId xmlns:a16="http://schemas.microsoft.com/office/drawing/2014/main" id="{16B978EB-A637-41F2-BF6A-0437EF591285}"/>
              </a:ext>
            </a:extLst>
          </p:cNvPr>
          <p:cNvPicPr>
            <a:picLocks noChangeAspect="1"/>
          </p:cNvPicPr>
          <p:nvPr/>
        </p:nvPicPr>
        <p:blipFill rotWithShape="1">
          <a:blip r:embed="rId4">
            <a:extLst>
              <a:ext uri="{28A0092B-C50C-407E-A947-70E740481C1C}">
                <a14:useLocalDpi xmlns:a14="http://schemas.microsoft.com/office/drawing/2010/main" val="0"/>
              </a:ext>
            </a:extLst>
          </a:blip>
          <a:srcRect l="16074" t="9905" r="23695" b="9905"/>
          <a:stretch/>
        </p:blipFill>
        <p:spPr>
          <a:xfrm>
            <a:off x="8523862" y="1493166"/>
            <a:ext cx="3104708" cy="3099902"/>
          </a:xfrm>
          <a:prstGeom prst="ellipse">
            <a:avLst/>
          </a:prstGeom>
          <a:ln w="63500" cap="rnd">
            <a:noFill/>
          </a:ln>
          <a:effectLst/>
        </p:spPr>
      </p:pic>
      <p:pic>
        <p:nvPicPr>
          <p:cNvPr id="13" name="Picture 12" descr="A picture containing plate, table, food, fruit&#10;&#10;Description automatically generated">
            <a:extLst>
              <a:ext uri="{FF2B5EF4-FFF2-40B4-BE49-F238E27FC236}">
                <a16:creationId xmlns:a16="http://schemas.microsoft.com/office/drawing/2014/main" id="{ABE38B28-AE8B-4C5E-B913-DDE283853DF5}"/>
              </a:ext>
            </a:extLst>
          </p:cNvPr>
          <p:cNvPicPr>
            <a:picLocks noChangeAspect="1"/>
          </p:cNvPicPr>
          <p:nvPr/>
        </p:nvPicPr>
        <p:blipFill rotWithShape="1">
          <a:blip r:embed="rId5">
            <a:extLst>
              <a:ext uri="{28A0092B-C50C-407E-A947-70E740481C1C}">
                <a14:useLocalDpi xmlns:a14="http://schemas.microsoft.com/office/drawing/2010/main" val="0"/>
              </a:ext>
            </a:extLst>
          </a:blip>
          <a:srcRect l="16629" t="2211" r="14214" b="5692"/>
          <a:stretch/>
        </p:blipFill>
        <p:spPr>
          <a:xfrm>
            <a:off x="661068" y="1493166"/>
            <a:ext cx="3104708" cy="3099902"/>
          </a:xfrm>
          <a:prstGeom prst="ellipse">
            <a:avLst/>
          </a:prstGeom>
          <a:ln w="63500" cap="rnd">
            <a:noFill/>
          </a:ln>
          <a:effectLst/>
        </p:spPr>
      </p:pic>
      <p:sp>
        <p:nvSpPr>
          <p:cNvPr id="14" name="TextBox 13">
            <a:extLst>
              <a:ext uri="{FF2B5EF4-FFF2-40B4-BE49-F238E27FC236}">
                <a16:creationId xmlns:a16="http://schemas.microsoft.com/office/drawing/2014/main" id="{03A66166-B6DF-4328-BD28-091B914EE6E3}"/>
              </a:ext>
            </a:extLst>
          </p:cNvPr>
          <p:cNvSpPr txBox="1"/>
          <p:nvPr/>
        </p:nvSpPr>
        <p:spPr>
          <a:xfrm>
            <a:off x="661068" y="4931510"/>
            <a:ext cx="3622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cs typeface="Arial"/>
              </a:rPr>
              <a:t>Level 4 </a:t>
            </a:r>
            <a:r>
              <a:rPr lang="fr-FR" i="1" dirty="0"/>
              <a:t>Purée </a:t>
            </a:r>
            <a:r>
              <a:rPr lang="fr-FR" i="1" dirty="0" err="1"/>
              <a:t>Classic</a:t>
            </a:r>
            <a:endParaRPr lang="fr-FR" i="1" dirty="0"/>
          </a:p>
          <a:p>
            <a:r>
              <a:rPr lang="fr-FR" i="1" dirty="0"/>
              <a:t>Chicken &amp; </a:t>
            </a:r>
            <a:r>
              <a:rPr lang="fr-FR" i="1" dirty="0" err="1"/>
              <a:t>Vegetable</a:t>
            </a:r>
            <a:r>
              <a:rPr lang="fr-FR" i="1" dirty="0"/>
              <a:t> Casserole</a:t>
            </a:r>
            <a:endParaRPr lang="en-US" i="1" dirty="0">
              <a:cs typeface="Arial"/>
            </a:endParaRPr>
          </a:p>
        </p:txBody>
      </p:sp>
      <p:sp>
        <p:nvSpPr>
          <p:cNvPr id="15" name="TextBox 14">
            <a:extLst>
              <a:ext uri="{FF2B5EF4-FFF2-40B4-BE49-F238E27FC236}">
                <a16:creationId xmlns:a16="http://schemas.microsoft.com/office/drawing/2014/main" id="{5F4B24F2-C437-4F34-8C3B-873A8ED02CFE}"/>
              </a:ext>
            </a:extLst>
          </p:cNvPr>
          <p:cNvSpPr txBox="1"/>
          <p:nvPr/>
        </p:nvSpPr>
        <p:spPr>
          <a:xfrm>
            <a:off x="8523862" y="4931510"/>
            <a:ext cx="3622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cs typeface="Arial"/>
              </a:rPr>
              <a:t>Level 6 Soft and Bite Sized</a:t>
            </a:r>
            <a:br>
              <a:rPr lang="en-GB" i="1" dirty="0"/>
            </a:br>
            <a:r>
              <a:rPr lang="en-GB" i="1" dirty="0"/>
              <a:t>Chicken &amp; Vegetable Casserole</a:t>
            </a:r>
            <a:endParaRPr lang="en-US" i="1" dirty="0">
              <a:cs typeface="Arial"/>
            </a:endParaRPr>
          </a:p>
        </p:txBody>
      </p:sp>
      <p:sp>
        <p:nvSpPr>
          <p:cNvPr id="17" name="TextBox 16">
            <a:extLst>
              <a:ext uri="{FF2B5EF4-FFF2-40B4-BE49-F238E27FC236}">
                <a16:creationId xmlns:a16="http://schemas.microsoft.com/office/drawing/2014/main" id="{8940C17D-67F7-47D7-81FB-E2C781A17ECC}"/>
              </a:ext>
            </a:extLst>
          </p:cNvPr>
          <p:cNvSpPr txBox="1"/>
          <p:nvPr/>
        </p:nvSpPr>
        <p:spPr>
          <a:xfrm>
            <a:off x="4592465" y="4931510"/>
            <a:ext cx="3622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cs typeface="Arial"/>
              </a:rPr>
              <a:t>Level 5 Minced </a:t>
            </a:r>
            <a:br>
              <a:rPr lang="en-GB" i="1" dirty="0"/>
            </a:br>
            <a:r>
              <a:rPr lang="en-GB" i="1" dirty="0"/>
              <a:t>Chicken &amp; Vegetable Casserole</a:t>
            </a:r>
            <a:endParaRPr lang="en-US" i="1" dirty="0">
              <a:cs typeface="Arial"/>
            </a:endParaRPr>
          </a:p>
        </p:txBody>
      </p:sp>
    </p:spTree>
    <p:extLst>
      <p:ext uri="{BB962C8B-B14F-4D97-AF65-F5344CB8AC3E}">
        <p14:creationId xmlns:p14="http://schemas.microsoft.com/office/powerpoint/2010/main" val="2330528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up of coffee sitting on top of a wooden table&#10;&#10;Description automatically generated">
            <a:extLst>
              <a:ext uri="{FF2B5EF4-FFF2-40B4-BE49-F238E27FC236}">
                <a16:creationId xmlns:a16="http://schemas.microsoft.com/office/drawing/2014/main" id="{A0E22C44-6F7E-43F4-898D-0FD69E9244F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7565" t="42" r="15783" b="-42"/>
          <a:stretch/>
        </p:blipFill>
        <p:spPr>
          <a:xfrm>
            <a:off x="8445500" y="0"/>
            <a:ext cx="3746500" cy="6858000"/>
          </a:xfrm>
        </p:spPr>
      </p:pic>
      <p:sp>
        <p:nvSpPr>
          <p:cNvPr id="2" name="Title 1">
            <a:extLst>
              <a:ext uri="{FF2B5EF4-FFF2-40B4-BE49-F238E27FC236}">
                <a16:creationId xmlns:a16="http://schemas.microsoft.com/office/drawing/2014/main" id="{52062723-12F5-4A09-980A-0609E6F1A563}"/>
              </a:ext>
            </a:extLst>
          </p:cNvPr>
          <p:cNvSpPr>
            <a:spLocks noGrp="1"/>
          </p:cNvSpPr>
          <p:nvPr>
            <p:ph type="title"/>
          </p:nvPr>
        </p:nvSpPr>
        <p:spPr/>
        <p:txBody>
          <a:bodyPr/>
          <a:lstStyle/>
          <a:p>
            <a:r>
              <a:rPr lang="en-US"/>
              <a:t>The Properties of Level 4</a:t>
            </a:r>
            <a:endParaRPr lang="en-GB"/>
          </a:p>
        </p:txBody>
      </p:sp>
      <p:graphicFrame>
        <p:nvGraphicFramePr>
          <p:cNvPr id="8" name="Table Placeholder 5">
            <a:extLst>
              <a:ext uri="{FF2B5EF4-FFF2-40B4-BE49-F238E27FC236}">
                <a16:creationId xmlns:a16="http://schemas.microsoft.com/office/drawing/2014/main" id="{C5D71080-BB0B-4D89-9451-C876191AFC6A}"/>
              </a:ext>
            </a:extLst>
          </p:cNvPr>
          <p:cNvGraphicFramePr>
            <a:graphicFrameLocks noGrp="1"/>
          </p:cNvGraphicFramePr>
          <p:nvPr>
            <p:ph sz="half" idx="1"/>
            <p:extLst>
              <p:ext uri="{D42A27DB-BD31-4B8C-83A1-F6EECF244321}">
                <p14:modId xmlns:p14="http://schemas.microsoft.com/office/powerpoint/2010/main" val="416956320"/>
              </p:ext>
            </p:extLst>
          </p:nvPr>
        </p:nvGraphicFramePr>
        <p:xfrm>
          <a:off x="215210" y="1841201"/>
          <a:ext cx="7989272" cy="3366904"/>
        </p:xfrm>
        <a:graphic>
          <a:graphicData uri="http://schemas.openxmlformats.org/drawingml/2006/table">
            <a:tbl>
              <a:tblPr firstRow="1" bandRow="1">
                <a:tableStyleId>{3B4B98B0-60AC-42C2-AFA5-B58CD77FA1E5}</a:tableStyleId>
              </a:tblPr>
              <a:tblGrid>
                <a:gridCol w="7989272">
                  <a:extLst>
                    <a:ext uri="{9D8B030D-6E8A-4147-A177-3AD203B41FA5}">
                      <a16:colId xmlns:a16="http://schemas.microsoft.com/office/drawing/2014/main" val="2002212282"/>
                    </a:ext>
                  </a:extLst>
                </a:gridCol>
              </a:tblGrid>
              <a:tr h="420863">
                <a:tc>
                  <a:txBody>
                    <a:bodyPr/>
                    <a:lstStyle/>
                    <a:p>
                      <a:r>
                        <a:rPr lang="en-US" sz="1600"/>
                        <a:t>IDDSI Level 4</a:t>
                      </a:r>
                      <a:endParaRPr lang="en-US" sz="1600" b="0">
                        <a:solidFill>
                          <a:schemeClr val="accent1"/>
                        </a:solidFill>
                      </a:endParaRPr>
                    </a:p>
                  </a:txBody>
                  <a:tcPr marL="81901" marR="81901" marT="44447" marB="44447" anchor="ctr"/>
                </a:tc>
                <a:extLst>
                  <a:ext uri="{0D108BD9-81ED-4DB2-BD59-A6C34878D82A}">
                    <a16:rowId xmlns:a16="http://schemas.microsoft.com/office/drawing/2014/main" val="1130723546"/>
                  </a:ext>
                </a:extLst>
              </a:tr>
              <a:tr h="420863">
                <a:tc>
                  <a:txBody>
                    <a:bodyPr/>
                    <a:lstStyle/>
                    <a:p>
                      <a:r>
                        <a:rPr lang="en-US" sz="1300"/>
                        <a:t>Usually eaten with a spoon </a:t>
                      </a:r>
                    </a:p>
                  </a:txBody>
                  <a:tcPr marL="81901" marR="81901" marT="44447" marB="44447" anchor="ctr"/>
                </a:tc>
                <a:extLst>
                  <a:ext uri="{0D108BD9-81ED-4DB2-BD59-A6C34878D82A}">
                    <a16:rowId xmlns:a16="http://schemas.microsoft.com/office/drawing/2014/main" val="1947945559"/>
                  </a:ext>
                </a:extLst>
              </a:tr>
              <a:tr h="420863">
                <a:tc>
                  <a:txBody>
                    <a:bodyPr/>
                    <a:lstStyle/>
                    <a:p>
                      <a:r>
                        <a:rPr lang="en-US" sz="1300"/>
                        <a:t>Fall off a spoon in a single spoonful when titled and continues to hold shape on a plate </a:t>
                      </a:r>
                    </a:p>
                  </a:txBody>
                  <a:tcPr marL="81901" marR="81901" marT="44447" marB="44447" anchor="ctr"/>
                </a:tc>
                <a:extLst>
                  <a:ext uri="{0D108BD9-81ED-4DB2-BD59-A6C34878D82A}">
                    <a16:rowId xmlns:a16="http://schemas.microsoft.com/office/drawing/2014/main" val="124489698"/>
                  </a:ext>
                </a:extLst>
              </a:tr>
              <a:tr h="420863">
                <a:tc>
                  <a:txBody>
                    <a:bodyPr/>
                    <a:lstStyle/>
                    <a:p>
                      <a:r>
                        <a:rPr lang="en-US" sz="1300"/>
                        <a:t>Liquid  must not separate from solid </a:t>
                      </a:r>
                    </a:p>
                  </a:txBody>
                  <a:tcPr marL="81901" marR="81901" marT="44447" marB="44447" anchor="ctr"/>
                </a:tc>
                <a:extLst>
                  <a:ext uri="{0D108BD9-81ED-4DB2-BD59-A6C34878D82A}">
                    <a16:rowId xmlns:a16="http://schemas.microsoft.com/office/drawing/2014/main" val="3863820541"/>
                  </a:ext>
                </a:extLst>
              </a:tr>
              <a:tr h="420863">
                <a:tc>
                  <a:txBody>
                    <a:bodyPr/>
                    <a:lstStyle/>
                    <a:p>
                      <a:r>
                        <a:rPr lang="en-US" sz="1300"/>
                        <a:t>Show some slow movement under gravity but cannot be poured</a:t>
                      </a:r>
                    </a:p>
                  </a:txBody>
                  <a:tcPr marL="81901" marR="81901" marT="44447" marB="44447" anchor="ctr"/>
                </a:tc>
                <a:extLst>
                  <a:ext uri="{0D108BD9-81ED-4DB2-BD59-A6C34878D82A}">
                    <a16:rowId xmlns:a16="http://schemas.microsoft.com/office/drawing/2014/main" val="871510263"/>
                  </a:ext>
                </a:extLst>
              </a:tr>
              <a:tr h="420863">
                <a:tc>
                  <a:txBody>
                    <a:bodyPr/>
                    <a:lstStyle/>
                    <a:p>
                      <a:r>
                        <a:rPr lang="en-US" sz="1300"/>
                        <a:t>Cannot be drunk from a cap</a:t>
                      </a:r>
                    </a:p>
                  </a:txBody>
                  <a:tcPr marL="81901" marR="81901" marT="44447" marB="44447" anchor="ctr"/>
                </a:tc>
                <a:extLst>
                  <a:ext uri="{0D108BD9-81ED-4DB2-BD59-A6C34878D82A}">
                    <a16:rowId xmlns:a16="http://schemas.microsoft.com/office/drawing/2014/main" val="883500409"/>
                  </a:ext>
                </a:extLst>
              </a:tr>
              <a:tr h="420863">
                <a:tc>
                  <a:txBody>
                    <a:bodyPr/>
                    <a:lstStyle/>
                    <a:p>
                      <a:r>
                        <a:rPr lang="en-US" sz="1300"/>
                        <a:t>Not sticky </a:t>
                      </a:r>
                    </a:p>
                  </a:txBody>
                  <a:tcPr marL="81901" marR="81901" marT="44447" marB="44447" anchor="ctr"/>
                </a:tc>
                <a:extLst>
                  <a:ext uri="{0D108BD9-81ED-4DB2-BD59-A6C34878D82A}">
                    <a16:rowId xmlns:a16="http://schemas.microsoft.com/office/drawing/2014/main" val="2168095625"/>
                  </a:ext>
                </a:extLst>
              </a:tr>
              <a:tr h="420863">
                <a:tc>
                  <a:txBody>
                    <a:bodyPr/>
                    <a:lstStyle/>
                    <a:p>
                      <a:r>
                        <a:rPr lang="en-US" sz="1300"/>
                        <a:t>Not lumpy</a:t>
                      </a:r>
                    </a:p>
                  </a:txBody>
                  <a:tcPr marL="81901" marR="81901" marT="44447" marB="44447" anchor="ctr"/>
                </a:tc>
                <a:extLst>
                  <a:ext uri="{0D108BD9-81ED-4DB2-BD59-A6C34878D82A}">
                    <a16:rowId xmlns:a16="http://schemas.microsoft.com/office/drawing/2014/main" val="105440275"/>
                  </a:ext>
                </a:extLst>
              </a:tr>
            </a:tbl>
          </a:graphicData>
        </a:graphic>
      </p:graphicFrame>
      <p:sp>
        <p:nvSpPr>
          <p:cNvPr id="9" name="TextBox 8">
            <a:extLst>
              <a:ext uri="{FF2B5EF4-FFF2-40B4-BE49-F238E27FC236}">
                <a16:creationId xmlns:a16="http://schemas.microsoft.com/office/drawing/2014/main" id="{76A3868A-9B00-41E3-928F-73C24CE2EEF2}"/>
              </a:ext>
            </a:extLst>
          </p:cNvPr>
          <p:cNvSpPr txBox="1"/>
          <p:nvPr/>
        </p:nvSpPr>
        <p:spPr>
          <a:xfrm>
            <a:off x="183405" y="6688374"/>
            <a:ext cx="8870868" cy="166777"/>
          </a:xfrm>
          <a:prstGeom prst="rect">
            <a:avLst/>
          </a:prstGeom>
          <a:noFill/>
        </p:spPr>
        <p:txBody>
          <a:bodyPr wrap="square" lIns="0" tIns="0" rIns="0" bIns="0" rtlCol="0">
            <a:spAutoFit/>
          </a:bodyPr>
          <a:lstStyle/>
          <a:p>
            <a:pPr algn="ctr">
              <a:lnSpc>
                <a:spcPts val="1440"/>
              </a:lnSpc>
            </a:pPr>
            <a:r>
              <a:rPr lang="en-US" sz="1100"/>
              <a:t>Link to full detailed definitions: </a:t>
            </a:r>
            <a:r>
              <a:rPr lang="en-US" sz="1100">
                <a:hlinkClick r:id="rId4">
                  <a:extLst>
                    <a:ext uri="{A12FA001-AC4F-418D-AE19-62706E023703}">
                      <ahyp:hlinkClr xmlns:ahyp="http://schemas.microsoft.com/office/drawing/2018/hyperlinkcolor" val="tx"/>
                    </a:ext>
                  </a:extLst>
                </a:hlinkClick>
              </a:rPr>
              <a:t>http://ftp.iddsi.org/Documents/Complete_IDDSI_Framework_Final_31July2019.pdf</a:t>
            </a:r>
            <a:r>
              <a:rPr lang="en-US" sz="1100"/>
              <a:t> </a:t>
            </a:r>
            <a:endParaRPr lang="en-GB" sz="1100"/>
          </a:p>
        </p:txBody>
      </p:sp>
    </p:spTree>
    <p:extLst>
      <p:ext uri="{BB962C8B-B14F-4D97-AF65-F5344CB8AC3E}">
        <p14:creationId xmlns:p14="http://schemas.microsoft.com/office/powerpoint/2010/main" val="2652376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 up of food on a table&#10;&#10;Description automatically generated">
            <a:extLst>
              <a:ext uri="{FF2B5EF4-FFF2-40B4-BE49-F238E27FC236}">
                <a16:creationId xmlns:a16="http://schemas.microsoft.com/office/drawing/2014/main" id="{EB136F95-9F81-4330-B8E1-0075ADFEBD3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7993" t="42" r="31037" b="-42"/>
          <a:stretch/>
        </p:blipFill>
        <p:spPr>
          <a:xfrm>
            <a:off x="8445500" y="0"/>
            <a:ext cx="3746500" cy="6858000"/>
          </a:xfrm>
        </p:spPr>
      </p:pic>
      <p:sp>
        <p:nvSpPr>
          <p:cNvPr id="2" name="Title 1">
            <a:extLst>
              <a:ext uri="{FF2B5EF4-FFF2-40B4-BE49-F238E27FC236}">
                <a16:creationId xmlns:a16="http://schemas.microsoft.com/office/drawing/2014/main" id="{52062723-12F5-4A09-980A-0609E6F1A563}"/>
              </a:ext>
            </a:extLst>
          </p:cNvPr>
          <p:cNvSpPr>
            <a:spLocks noGrp="1"/>
          </p:cNvSpPr>
          <p:nvPr>
            <p:ph type="title"/>
          </p:nvPr>
        </p:nvSpPr>
        <p:spPr/>
        <p:txBody>
          <a:bodyPr/>
          <a:lstStyle/>
          <a:p>
            <a:r>
              <a:rPr lang="en-US"/>
              <a:t>The Properties of Level 5</a:t>
            </a:r>
            <a:endParaRPr lang="en-GB"/>
          </a:p>
        </p:txBody>
      </p:sp>
      <p:graphicFrame>
        <p:nvGraphicFramePr>
          <p:cNvPr id="8" name="Table Placeholder 5">
            <a:extLst>
              <a:ext uri="{FF2B5EF4-FFF2-40B4-BE49-F238E27FC236}">
                <a16:creationId xmlns:a16="http://schemas.microsoft.com/office/drawing/2014/main" id="{C5D71080-BB0B-4D89-9451-C876191AFC6A}"/>
              </a:ext>
            </a:extLst>
          </p:cNvPr>
          <p:cNvGraphicFramePr>
            <a:graphicFrameLocks noGrp="1"/>
          </p:cNvGraphicFramePr>
          <p:nvPr>
            <p:ph sz="half" idx="1"/>
            <p:extLst>
              <p:ext uri="{D42A27DB-BD31-4B8C-83A1-F6EECF244321}">
                <p14:modId xmlns:p14="http://schemas.microsoft.com/office/powerpoint/2010/main" val="2747557158"/>
              </p:ext>
            </p:extLst>
          </p:nvPr>
        </p:nvGraphicFramePr>
        <p:xfrm>
          <a:off x="215210" y="1841201"/>
          <a:ext cx="7989272" cy="2589449"/>
        </p:xfrm>
        <a:graphic>
          <a:graphicData uri="http://schemas.openxmlformats.org/drawingml/2006/table">
            <a:tbl>
              <a:tblPr firstRow="1" bandRow="1">
                <a:tableStyleId>{3B4B98B0-60AC-42C2-AFA5-B58CD77FA1E5}</a:tableStyleId>
              </a:tblPr>
              <a:tblGrid>
                <a:gridCol w="7989272">
                  <a:extLst>
                    <a:ext uri="{9D8B030D-6E8A-4147-A177-3AD203B41FA5}">
                      <a16:colId xmlns:a16="http://schemas.microsoft.com/office/drawing/2014/main" val="2002212282"/>
                    </a:ext>
                  </a:extLst>
                </a:gridCol>
              </a:tblGrid>
              <a:tr h="420863">
                <a:tc>
                  <a:txBody>
                    <a:bodyPr/>
                    <a:lstStyle/>
                    <a:p>
                      <a:r>
                        <a:rPr lang="en-US" sz="1600"/>
                        <a:t>IDDSI Level 5</a:t>
                      </a:r>
                      <a:endParaRPr lang="en-US" sz="1600" b="0">
                        <a:solidFill>
                          <a:schemeClr val="accent1"/>
                        </a:solidFill>
                      </a:endParaRPr>
                    </a:p>
                  </a:txBody>
                  <a:tcPr marL="81901" marR="81901" marT="44447" marB="44447" anchor="ctr"/>
                </a:tc>
                <a:extLst>
                  <a:ext uri="{0D108BD9-81ED-4DB2-BD59-A6C34878D82A}">
                    <a16:rowId xmlns:a16="http://schemas.microsoft.com/office/drawing/2014/main" val="1130723546"/>
                  </a:ext>
                </a:extLst>
              </a:tr>
              <a:tr h="420863">
                <a:tc>
                  <a:txBody>
                    <a:bodyPr/>
                    <a:lstStyle/>
                    <a:p>
                      <a:r>
                        <a:rPr lang="en-US" sz="1300"/>
                        <a:t>Usually eaten with a fork</a:t>
                      </a:r>
                    </a:p>
                  </a:txBody>
                  <a:tcPr marL="81901" marR="81901" marT="44447" marB="44447" anchor="ctr"/>
                </a:tc>
                <a:extLst>
                  <a:ext uri="{0D108BD9-81ED-4DB2-BD59-A6C34878D82A}">
                    <a16:rowId xmlns:a16="http://schemas.microsoft.com/office/drawing/2014/main" val="1947945559"/>
                  </a:ext>
                </a:extLst>
              </a:tr>
              <a:tr h="420863">
                <a:tc>
                  <a:txBody>
                    <a:bodyPr/>
                    <a:lstStyle/>
                    <a:p>
                      <a:r>
                        <a:rPr lang="en-US" sz="1300"/>
                        <a:t>Can be scooped and shaped on a plate</a:t>
                      </a:r>
                    </a:p>
                  </a:txBody>
                  <a:tcPr marL="81901" marR="81901" marT="44447" marB="44447" anchor="ctr"/>
                </a:tc>
                <a:extLst>
                  <a:ext uri="{0D108BD9-81ED-4DB2-BD59-A6C34878D82A}">
                    <a16:rowId xmlns:a16="http://schemas.microsoft.com/office/drawing/2014/main" val="124489698"/>
                  </a:ext>
                </a:extLst>
              </a:tr>
              <a:tr h="420863">
                <a:tc>
                  <a:txBody>
                    <a:bodyPr/>
                    <a:lstStyle/>
                    <a:p>
                      <a:r>
                        <a:rPr lang="en-US" sz="1300"/>
                        <a:t>Soft &amp; moist with no separate liquid </a:t>
                      </a:r>
                    </a:p>
                  </a:txBody>
                  <a:tcPr marL="81901" marR="81901" marT="44447" marB="44447" anchor="ctr"/>
                </a:tc>
                <a:extLst>
                  <a:ext uri="{0D108BD9-81ED-4DB2-BD59-A6C34878D82A}">
                    <a16:rowId xmlns:a16="http://schemas.microsoft.com/office/drawing/2014/main" val="3863820541"/>
                  </a:ext>
                </a:extLst>
              </a:tr>
              <a:tr h="420863">
                <a:tc>
                  <a:txBody>
                    <a:bodyPr/>
                    <a:lstStyle/>
                    <a:p>
                      <a:r>
                        <a:rPr lang="en-US" sz="1300"/>
                        <a:t>Small lumps visible within the food </a:t>
                      </a:r>
                      <a:br>
                        <a:rPr lang="en-US" sz="1300"/>
                      </a:br>
                      <a:r>
                        <a:rPr lang="en-US" sz="1300"/>
                        <a:t>Adult: 4mm width x 15mm length maximum</a:t>
                      </a:r>
                    </a:p>
                  </a:txBody>
                  <a:tcPr marL="81901" marR="81901" marT="44447" marB="44447" anchor="ctr"/>
                </a:tc>
                <a:extLst>
                  <a:ext uri="{0D108BD9-81ED-4DB2-BD59-A6C34878D82A}">
                    <a16:rowId xmlns:a16="http://schemas.microsoft.com/office/drawing/2014/main" val="871510263"/>
                  </a:ext>
                </a:extLst>
              </a:tr>
              <a:tr h="420863">
                <a:tc>
                  <a:txBody>
                    <a:bodyPr/>
                    <a:lstStyle/>
                    <a:p>
                      <a:r>
                        <a:rPr lang="en-US" sz="1300"/>
                        <a:t>Lumps are easy to squash with your tongue</a:t>
                      </a:r>
                    </a:p>
                  </a:txBody>
                  <a:tcPr marL="81901" marR="81901" marT="44447" marB="44447" anchor="ctr"/>
                </a:tc>
                <a:extLst>
                  <a:ext uri="{0D108BD9-81ED-4DB2-BD59-A6C34878D82A}">
                    <a16:rowId xmlns:a16="http://schemas.microsoft.com/office/drawing/2014/main" val="883500409"/>
                  </a:ext>
                </a:extLst>
              </a:tr>
            </a:tbl>
          </a:graphicData>
        </a:graphic>
      </p:graphicFrame>
      <p:sp>
        <p:nvSpPr>
          <p:cNvPr id="9" name="TextBox 8">
            <a:extLst>
              <a:ext uri="{FF2B5EF4-FFF2-40B4-BE49-F238E27FC236}">
                <a16:creationId xmlns:a16="http://schemas.microsoft.com/office/drawing/2014/main" id="{76A3868A-9B00-41E3-928F-73C24CE2EEF2}"/>
              </a:ext>
            </a:extLst>
          </p:cNvPr>
          <p:cNvSpPr txBox="1"/>
          <p:nvPr/>
        </p:nvSpPr>
        <p:spPr>
          <a:xfrm>
            <a:off x="183405" y="6688374"/>
            <a:ext cx="8870868" cy="166777"/>
          </a:xfrm>
          <a:prstGeom prst="rect">
            <a:avLst/>
          </a:prstGeom>
          <a:noFill/>
        </p:spPr>
        <p:txBody>
          <a:bodyPr wrap="square" lIns="0" tIns="0" rIns="0" bIns="0" rtlCol="0">
            <a:spAutoFit/>
          </a:bodyPr>
          <a:lstStyle/>
          <a:p>
            <a:pPr algn="ctr">
              <a:lnSpc>
                <a:spcPts val="1440"/>
              </a:lnSpc>
            </a:pPr>
            <a:r>
              <a:rPr lang="en-US" sz="1100"/>
              <a:t>Link to full detailed definitions: </a:t>
            </a:r>
            <a:r>
              <a:rPr lang="en-US" sz="1100">
                <a:hlinkClick r:id="rId4">
                  <a:extLst>
                    <a:ext uri="{A12FA001-AC4F-418D-AE19-62706E023703}">
                      <ahyp:hlinkClr xmlns:ahyp="http://schemas.microsoft.com/office/drawing/2018/hyperlinkcolor" val="tx"/>
                    </a:ext>
                  </a:extLst>
                </a:hlinkClick>
              </a:rPr>
              <a:t>http://ftp.iddsi.org/Documents/Complete_IDDSI_Framework_Final_31July2019.pdf</a:t>
            </a:r>
            <a:r>
              <a:rPr lang="en-US" sz="1100"/>
              <a:t> </a:t>
            </a:r>
            <a:endParaRPr lang="en-GB" sz="1100"/>
          </a:p>
        </p:txBody>
      </p:sp>
    </p:spTree>
    <p:extLst>
      <p:ext uri="{BB962C8B-B14F-4D97-AF65-F5344CB8AC3E}">
        <p14:creationId xmlns:p14="http://schemas.microsoft.com/office/powerpoint/2010/main" val="3421855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5B44-02CF-4A7A-AD33-AD4E2C07016E}"/>
              </a:ext>
            </a:extLst>
          </p:cNvPr>
          <p:cNvSpPr>
            <a:spLocks noGrp="1"/>
          </p:cNvSpPr>
          <p:nvPr>
            <p:ph type="title"/>
          </p:nvPr>
        </p:nvSpPr>
        <p:spPr/>
        <p:txBody>
          <a:bodyPr/>
          <a:lstStyle/>
          <a:p>
            <a:r>
              <a:rPr lang="en-GB" dirty="0"/>
              <a:t>Purpose of Session</a:t>
            </a:r>
          </a:p>
        </p:txBody>
      </p:sp>
      <p:sp>
        <p:nvSpPr>
          <p:cNvPr id="3" name="Content Placeholder 2">
            <a:extLst>
              <a:ext uri="{FF2B5EF4-FFF2-40B4-BE49-F238E27FC236}">
                <a16:creationId xmlns:a16="http://schemas.microsoft.com/office/drawing/2014/main" id="{46F2D317-590F-47C2-BEC3-941782DA227C}"/>
              </a:ext>
            </a:extLst>
          </p:cNvPr>
          <p:cNvSpPr>
            <a:spLocks noGrp="1"/>
          </p:cNvSpPr>
          <p:nvPr>
            <p:ph idx="1"/>
          </p:nvPr>
        </p:nvSpPr>
        <p:spPr/>
        <p:txBody>
          <a:bodyPr>
            <a:normAutofit lnSpcReduction="10000"/>
          </a:bodyPr>
          <a:lstStyle/>
          <a:p>
            <a:pPr marL="457200" lvl="0" indent="-457200">
              <a:buClr>
                <a:srgbClr val="AAC13B"/>
              </a:buClr>
              <a:buFont typeface="Arial" panose="020B0604020202020204" pitchFamily="34" charset="0"/>
              <a:buChar char="•"/>
            </a:pPr>
            <a:r>
              <a:rPr lang="en-GB" dirty="0"/>
              <a:t>Build understanding of dysphagia, its causes and its effects</a:t>
            </a:r>
          </a:p>
          <a:p>
            <a:pPr marL="457200" lvl="0" indent="-457200">
              <a:buClr>
                <a:srgbClr val="AAC13B"/>
              </a:buClr>
              <a:buFont typeface="Arial" panose="020B0604020202020204" pitchFamily="34" charset="0"/>
              <a:buChar char="•"/>
            </a:pPr>
            <a:endParaRPr lang="en-GB" dirty="0"/>
          </a:p>
          <a:p>
            <a:pPr marL="457200" indent="-457200">
              <a:buClr>
                <a:srgbClr val="AAC13B"/>
              </a:buClr>
              <a:buFont typeface="Arial" panose="020B0604020202020204" pitchFamily="34" charset="0"/>
              <a:buChar char="•"/>
            </a:pPr>
            <a:r>
              <a:rPr lang="en-GB" dirty="0"/>
              <a:t>Discuss the risks linked to dysphagia and how these are managed</a:t>
            </a:r>
          </a:p>
          <a:p>
            <a:pPr marL="457200" lvl="0" indent="-457200">
              <a:buClr>
                <a:srgbClr val="AAC13B"/>
              </a:buClr>
              <a:buFont typeface="Arial" panose="020B0604020202020204" pitchFamily="34" charset="0"/>
              <a:buChar char="•"/>
            </a:pPr>
            <a:endParaRPr lang="en-GB" dirty="0"/>
          </a:p>
          <a:p>
            <a:pPr marL="457200" lvl="0" indent="-457200">
              <a:buClr>
                <a:srgbClr val="AAC13B"/>
              </a:buClr>
              <a:buFont typeface="Arial" panose="020B0604020202020204" pitchFamily="34" charset="0"/>
              <a:buChar char="•"/>
            </a:pPr>
            <a:r>
              <a:rPr lang="en-GB" dirty="0"/>
              <a:t>Highlight the physical, emotional and nutritional challenges dysphagia poses to the elderly </a:t>
            </a:r>
          </a:p>
          <a:p>
            <a:pPr lvl="0">
              <a:buClr>
                <a:srgbClr val="AAC13B"/>
              </a:buClr>
            </a:pPr>
            <a:endParaRPr lang="en-GB" dirty="0"/>
          </a:p>
          <a:p>
            <a:pPr marL="457200" indent="-457200">
              <a:buClr>
                <a:srgbClr val="AAC13B"/>
              </a:buClr>
              <a:buFont typeface="Arial" panose="020B0604020202020204" pitchFamily="34" charset="0"/>
              <a:buChar char="•"/>
            </a:pPr>
            <a:r>
              <a:rPr lang="en-GB" dirty="0"/>
              <a:t>Understand the IDDSI framework for Texture Modified Food</a:t>
            </a:r>
            <a:endParaRPr lang="en-US" sz="3600" dirty="0">
              <a:cs typeface="Arial"/>
            </a:endParaRPr>
          </a:p>
          <a:p>
            <a:pPr marL="457200" indent="-457200">
              <a:buFont typeface="Arial" panose="020B0604020202020204" pitchFamily="34" charset="0"/>
              <a:buChar char="•"/>
            </a:pPr>
            <a:endParaRPr lang="en-GB" dirty="0"/>
          </a:p>
        </p:txBody>
      </p:sp>
    </p:spTree>
    <p:extLst>
      <p:ext uri="{BB962C8B-B14F-4D97-AF65-F5344CB8AC3E}">
        <p14:creationId xmlns:p14="http://schemas.microsoft.com/office/powerpoint/2010/main" val="523322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late of food on a table&#10;&#10;Description automatically generated">
            <a:extLst>
              <a:ext uri="{FF2B5EF4-FFF2-40B4-BE49-F238E27FC236}">
                <a16:creationId xmlns:a16="http://schemas.microsoft.com/office/drawing/2014/main" id="{2ABCD58E-5348-4285-9238-8687FC46909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626" r="27626"/>
          <a:stretch>
            <a:fillRect/>
          </a:stretch>
        </p:blipFill>
        <p:spPr/>
      </p:pic>
      <p:sp>
        <p:nvSpPr>
          <p:cNvPr id="2" name="Title 1">
            <a:extLst>
              <a:ext uri="{FF2B5EF4-FFF2-40B4-BE49-F238E27FC236}">
                <a16:creationId xmlns:a16="http://schemas.microsoft.com/office/drawing/2014/main" id="{52062723-12F5-4A09-980A-0609E6F1A563}"/>
              </a:ext>
            </a:extLst>
          </p:cNvPr>
          <p:cNvSpPr>
            <a:spLocks noGrp="1"/>
          </p:cNvSpPr>
          <p:nvPr>
            <p:ph type="title"/>
          </p:nvPr>
        </p:nvSpPr>
        <p:spPr/>
        <p:txBody>
          <a:bodyPr/>
          <a:lstStyle/>
          <a:p>
            <a:r>
              <a:rPr lang="en-US"/>
              <a:t>The Properties of Level 6</a:t>
            </a:r>
            <a:endParaRPr lang="en-GB"/>
          </a:p>
        </p:txBody>
      </p:sp>
      <p:graphicFrame>
        <p:nvGraphicFramePr>
          <p:cNvPr id="8" name="Table Placeholder 5">
            <a:extLst>
              <a:ext uri="{FF2B5EF4-FFF2-40B4-BE49-F238E27FC236}">
                <a16:creationId xmlns:a16="http://schemas.microsoft.com/office/drawing/2014/main" id="{C5D71080-BB0B-4D89-9451-C876191AFC6A}"/>
              </a:ext>
            </a:extLst>
          </p:cNvPr>
          <p:cNvGraphicFramePr>
            <a:graphicFrameLocks noGrp="1"/>
          </p:cNvGraphicFramePr>
          <p:nvPr>
            <p:ph sz="half" idx="1"/>
            <p:extLst>
              <p:ext uri="{D42A27DB-BD31-4B8C-83A1-F6EECF244321}">
                <p14:modId xmlns:p14="http://schemas.microsoft.com/office/powerpoint/2010/main" val="2956008753"/>
              </p:ext>
            </p:extLst>
          </p:nvPr>
        </p:nvGraphicFramePr>
        <p:xfrm>
          <a:off x="215210" y="1841201"/>
          <a:ext cx="7989272" cy="2589449"/>
        </p:xfrm>
        <a:graphic>
          <a:graphicData uri="http://schemas.openxmlformats.org/drawingml/2006/table">
            <a:tbl>
              <a:tblPr firstRow="1" bandRow="1">
                <a:tableStyleId>{3B4B98B0-60AC-42C2-AFA5-B58CD77FA1E5}</a:tableStyleId>
              </a:tblPr>
              <a:tblGrid>
                <a:gridCol w="7989272">
                  <a:extLst>
                    <a:ext uri="{9D8B030D-6E8A-4147-A177-3AD203B41FA5}">
                      <a16:colId xmlns:a16="http://schemas.microsoft.com/office/drawing/2014/main" val="2002212282"/>
                    </a:ext>
                  </a:extLst>
                </a:gridCol>
              </a:tblGrid>
              <a:tr h="420863">
                <a:tc>
                  <a:txBody>
                    <a:bodyPr/>
                    <a:lstStyle/>
                    <a:p>
                      <a:r>
                        <a:rPr lang="en-US" sz="1600"/>
                        <a:t>IDDSI Level 6</a:t>
                      </a:r>
                      <a:endParaRPr lang="en-US" sz="1600" b="0">
                        <a:solidFill>
                          <a:schemeClr val="accent1"/>
                        </a:solidFill>
                      </a:endParaRPr>
                    </a:p>
                  </a:txBody>
                  <a:tcPr marL="81901" marR="81901" marT="44447" marB="44447" anchor="ctr"/>
                </a:tc>
                <a:extLst>
                  <a:ext uri="{0D108BD9-81ED-4DB2-BD59-A6C34878D82A}">
                    <a16:rowId xmlns:a16="http://schemas.microsoft.com/office/drawing/2014/main" val="1130723546"/>
                  </a:ext>
                </a:extLst>
              </a:tr>
              <a:tr h="420863">
                <a:tc>
                  <a:txBody>
                    <a:bodyPr/>
                    <a:lstStyle/>
                    <a:p>
                      <a:r>
                        <a:rPr lang="en-US" sz="1300"/>
                        <a:t>Can be eaten with a fork or a spoon </a:t>
                      </a:r>
                    </a:p>
                  </a:txBody>
                  <a:tcPr marL="81901" marR="81901" marT="44447" marB="44447" anchor="ctr"/>
                </a:tc>
                <a:extLst>
                  <a:ext uri="{0D108BD9-81ED-4DB2-BD59-A6C34878D82A}">
                    <a16:rowId xmlns:a16="http://schemas.microsoft.com/office/drawing/2014/main" val="1947945559"/>
                  </a:ext>
                </a:extLst>
              </a:tr>
              <a:tr h="420863">
                <a:tc>
                  <a:txBody>
                    <a:bodyPr/>
                    <a:lstStyle/>
                    <a:p>
                      <a:r>
                        <a:rPr lang="en-US" sz="1300"/>
                        <a:t>Can be mashed/broken down with pressure from fork, spoon or chopsticks</a:t>
                      </a:r>
                    </a:p>
                  </a:txBody>
                  <a:tcPr marL="81901" marR="81901" marT="44447" marB="44447" anchor="ctr"/>
                </a:tc>
                <a:extLst>
                  <a:ext uri="{0D108BD9-81ED-4DB2-BD59-A6C34878D82A}">
                    <a16:rowId xmlns:a16="http://schemas.microsoft.com/office/drawing/2014/main" val="124489698"/>
                  </a:ext>
                </a:extLst>
              </a:tr>
              <a:tr h="420863">
                <a:tc>
                  <a:txBody>
                    <a:bodyPr/>
                    <a:lstStyle/>
                    <a:p>
                      <a:r>
                        <a:rPr lang="en-US" sz="1300"/>
                        <a:t>Chewing is required before swallowing </a:t>
                      </a:r>
                    </a:p>
                  </a:txBody>
                  <a:tcPr marL="81901" marR="81901" marT="44447" marB="44447" anchor="ctr"/>
                </a:tc>
                <a:extLst>
                  <a:ext uri="{0D108BD9-81ED-4DB2-BD59-A6C34878D82A}">
                    <a16:rowId xmlns:a16="http://schemas.microsoft.com/office/drawing/2014/main" val="3863820541"/>
                  </a:ext>
                </a:extLst>
              </a:tr>
              <a:tr h="420863">
                <a:tc>
                  <a:txBody>
                    <a:bodyPr/>
                    <a:lstStyle/>
                    <a:p>
                      <a:r>
                        <a:rPr lang="en-US" sz="1300"/>
                        <a:t>Soft, tender and moist throughout but no separate thin liquid </a:t>
                      </a:r>
                    </a:p>
                  </a:txBody>
                  <a:tcPr marL="81901" marR="81901" marT="44447" marB="44447" anchor="ctr"/>
                </a:tc>
                <a:extLst>
                  <a:ext uri="{0D108BD9-81ED-4DB2-BD59-A6C34878D82A}">
                    <a16:rowId xmlns:a16="http://schemas.microsoft.com/office/drawing/2014/main" val="871510263"/>
                  </a:ext>
                </a:extLst>
              </a:tr>
              <a:tr h="420863">
                <a:tc>
                  <a:txBody>
                    <a:bodyPr/>
                    <a:lstStyle/>
                    <a:p>
                      <a:r>
                        <a:rPr lang="en-US" sz="1300"/>
                        <a:t>Bite-sized pieces as appropriate for size an oral processing skills</a:t>
                      </a:r>
                    </a:p>
                    <a:p>
                      <a:r>
                        <a:rPr lang="en-US" sz="1300"/>
                        <a:t>Adults: 15mm pieces</a:t>
                      </a:r>
                    </a:p>
                  </a:txBody>
                  <a:tcPr marL="81901" marR="81901" marT="44447" marB="44447" anchor="ctr"/>
                </a:tc>
                <a:extLst>
                  <a:ext uri="{0D108BD9-81ED-4DB2-BD59-A6C34878D82A}">
                    <a16:rowId xmlns:a16="http://schemas.microsoft.com/office/drawing/2014/main" val="883500409"/>
                  </a:ext>
                </a:extLst>
              </a:tr>
            </a:tbl>
          </a:graphicData>
        </a:graphic>
      </p:graphicFrame>
      <p:sp>
        <p:nvSpPr>
          <p:cNvPr id="9" name="TextBox 8">
            <a:extLst>
              <a:ext uri="{FF2B5EF4-FFF2-40B4-BE49-F238E27FC236}">
                <a16:creationId xmlns:a16="http://schemas.microsoft.com/office/drawing/2014/main" id="{76A3868A-9B00-41E3-928F-73C24CE2EEF2}"/>
              </a:ext>
            </a:extLst>
          </p:cNvPr>
          <p:cNvSpPr txBox="1"/>
          <p:nvPr/>
        </p:nvSpPr>
        <p:spPr>
          <a:xfrm>
            <a:off x="183405" y="6688374"/>
            <a:ext cx="8870868" cy="166777"/>
          </a:xfrm>
          <a:prstGeom prst="rect">
            <a:avLst/>
          </a:prstGeom>
          <a:noFill/>
        </p:spPr>
        <p:txBody>
          <a:bodyPr wrap="square" lIns="0" tIns="0" rIns="0" bIns="0" rtlCol="0">
            <a:spAutoFit/>
          </a:bodyPr>
          <a:lstStyle/>
          <a:p>
            <a:pPr algn="ctr">
              <a:lnSpc>
                <a:spcPts val="1440"/>
              </a:lnSpc>
            </a:pPr>
            <a:r>
              <a:rPr lang="en-US" sz="1100"/>
              <a:t>Link to full detailed definitions: </a:t>
            </a:r>
            <a:r>
              <a:rPr lang="en-US" sz="1100">
                <a:hlinkClick r:id="rId4">
                  <a:extLst>
                    <a:ext uri="{A12FA001-AC4F-418D-AE19-62706E023703}">
                      <ahyp:hlinkClr xmlns:ahyp="http://schemas.microsoft.com/office/drawing/2018/hyperlinkcolor" val="tx"/>
                    </a:ext>
                  </a:extLst>
                </a:hlinkClick>
              </a:rPr>
              <a:t>http://ftp.iddsi.org/Documents/Complete_IDDSI_Framework_Final_31July2019.pdf</a:t>
            </a:r>
            <a:r>
              <a:rPr lang="en-US" sz="1100"/>
              <a:t> </a:t>
            </a:r>
            <a:endParaRPr lang="en-GB" sz="1100"/>
          </a:p>
        </p:txBody>
      </p:sp>
    </p:spTree>
    <p:extLst>
      <p:ext uri="{BB962C8B-B14F-4D97-AF65-F5344CB8AC3E}">
        <p14:creationId xmlns:p14="http://schemas.microsoft.com/office/powerpoint/2010/main" val="339250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up of coffee on a wooden table&#10;&#10;Description automatically generated">
            <a:extLst>
              <a:ext uri="{FF2B5EF4-FFF2-40B4-BE49-F238E27FC236}">
                <a16:creationId xmlns:a16="http://schemas.microsoft.com/office/drawing/2014/main" id="{26444EA9-F591-4346-91EF-B574A8A52F9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673" r="26673"/>
          <a:stretch>
            <a:fillRect/>
          </a:stretch>
        </p:blipFill>
        <p:spPr/>
      </p:pic>
      <p:sp>
        <p:nvSpPr>
          <p:cNvPr id="4" name="Title 3">
            <a:extLst>
              <a:ext uri="{FF2B5EF4-FFF2-40B4-BE49-F238E27FC236}">
                <a16:creationId xmlns:a16="http://schemas.microsoft.com/office/drawing/2014/main" id="{40099023-66EB-4AD3-B9A1-E76FB36B5CB0}"/>
              </a:ext>
            </a:extLst>
          </p:cNvPr>
          <p:cNvSpPr>
            <a:spLocks noGrp="1"/>
          </p:cNvSpPr>
          <p:nvPr>
            <p:ph type="title"/>
          </p:nvPr>
        </p:nvSpPr>
        <p:spPr>
          <a:xfrm>
            <a:off x="223724" y="30289"/>
            <a:ext cx="7922455" cy="966048"/>
          </a:xfrm>
        </p:spPr>
        <p:txBody>
          <a:bodyPr>
            <a:normAutofit/>
          </a:bodyPr>
          <a:lstStyle/>
          <a:p>
            <a:r>
              <a:rPr lang="en-US" sz="4000"/>
              <a:t>Level 7 Easy Chew</a:t>
            </a:r>
            <a:endParaRPr lang="en-GB" sz="4000"/>
          </a:p>
        </p:txBody>
      </p:sp>
      <p:pic>
        <p:nvPicPr>
          <p:cNvPr id="3" name="Picture 2">
            <a:extLst>
              <a:ext uri="{FF2B5EF4-FFF2-40B4-BE49-F238E27FC236}">
                <a16:creationId xmlns:a16="http://schemas.microsoft.com/office/drawing/2014/main" id="{F8F6A273-311A-4E85-9D08-9999B49E590E}"/>
              </a:ext>
            </a:extLst>
          </p:cNvPr>
          <p:cNvPicPr>
            <a:picLocks noChangeAspect="1"/>
          </p:cNvPicPr>
          <p:nvPr/>
        </p:nvPicPr>
        <p:blipFill>
          <a:blip r:embed="rId4"/>
          <a:stretch>
            <a:fillRect/>
          </a:stretch>
        </p:blipFill>
        <p:spPr>
          <a:xfrm>
            <a:off x="780991" y="935377"/>
            <a:ext cx="7039742" cy="5246138"/>
          </a:xfrm>
          <a:prstGeom prst="rect">
            <a:avLst/>
          </a:prstGeom>
        </p:spPr>
      </p:pic>
      <p:sp>
        <p:nvSpPr>
          <p:cNvPr id="5" name="TextBox 4">
            <a:extLst>
              <a:ext uri="{FF2B5EF4-FFF2-40B4-BE49-F238E27FC236}">
                <a16:creationId xmlns:a16="http://schemas.microsoft.com/office/drawing/2014/main" id="{9990BB6A-B75A-4741-8EAD-8FC84E537B97}"/>
              </a:ext>
            </a:extLst>
          </p:cNvPr>
          <p:cNvSpPr txBox="1"/>
          <p:nvPr/>
        </p:nvSpPr>
        <p:spPr>
          <a:xfrm>
            <a:off x="3402312" y="6181515"/>
            <a:ext cx="3892731" cy="369332"/>
          </a:xfrm>
          <a:prstGeom prst="rect">
            <a:avLst/>
          </a:prstGeom>
          <a:noFill/>
        </p:spPr>
        <p:txBody>
          <a:bodyPr wrap="square" rtlCol="0">
            <a:spAutoFit/>
          </a:bodyPr>
          <a:lstStyle/>
          <a:p>
            <a:r>
              <a:rPr lang="en-US"/>
              <a:t>Credit: </a:t>
            </a:r>
            <a:r>
              <a:rPr lang="en-US">
                <a:hlinkClick r:id="rId5"/>
              </a:rPr>
              <a:t>IDDSI.org</a:t>
            </a:r>
            <a:endParaRPr lang="en-GB"/>
          </a:p>
        </p:txBody>
      </p:sp>
    </p:spTree>
    <p:extLst>
      <p:ext uri="{BB962C8B-B14F-4D97-AF65-F5344CB8AC3E}">
        <p14:creationId xmlns:p14="http://schemas.microsoft.com/office/powerpoint/2010/main" val="3265546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9D4182-F508-4081-997C-79591B4C396E}"/>
              </a:ext>
            </a:extLst>
          </p:cNvPr>
          <p:cNvSpPr>
            <a:spLocks noGrp="1"/>
          </p:cNvSpPr>
          <p:nvPr>
            <p:ph idx="1"/>
          </p:nvPr>
        </p:nvSpPr>
        <p:spPr>
          <a:xfrm>
            <a:off x="305690" y="993346"/>
            <a:ext cx="7982525" cy="4737603"/>
          </a:xfrm>
        </p:spPr>
        <p:txBody>
          <a:bodyPr vert="horz" lIns="91440" tIns="45720" rIns="91440" bIns="45720" rtlCol="0" anchor="t">
            <a:noAutofit/>
          </a:bodyPr>
          <a:lstStyle/>
          <a:p>
            <a:pPr marL="457200" indent="-457200">
              <a:lnSpc>
                <a:spcPct val="170000"/>
              </a:lnSpc>
              <a:buClr>
                <a:srgbClr val="AAC13B"/>
              </a:buClr>
              <a:buFont typeface="Arial,Sans-Serif"/>
              <a:buChar char="•"/>
            </a:pPr>
            <a:r>
              <a:rPr lang="en-US" sz="2300" dirty="0">
                <a:ea typeface="+mn-lt"/>
                <a:cs typeface="+mn-lt"/>
              </a:rPr>
              <a:t>Dysphagia is d</a:t>
            </a:r>
            <a:r>
              <a:rPr lang="en-US" sz="2300" dirty="0"/>
              <a:t>efined as difficulty swallowing</a:t>
            </a:r>
          </a:p>
          <a:p>
            <a:pPr marL="457200" indent="-457200">
              <a:lnSpc>
                <a:spcPct val="170000"/>
              </a:lnSpc>
              <a:buClr>
                <a:srgbClr val="AAC13B"/>
              </a:buClr>
              <a:buFont typeface="Arial,Sans-Serif"/>
              <a:buChar char="•"/>
            </a:pPr>
            <a:r>
              <a:rPr lang="en-US" sz="2300" dirty="0">
                <a:ea typeface="+mn-lt"/>
                <a:cs typeface="+mn-lt"/>
              </a:rPr>
              <a:t>Dysphagia is common among Care Home residents and there are several </a:t>
            </a:r>
            <a:r>
              <a:rPr lang="en-US" sz="2300" i="1" dirty="0">
                <a:ea typeface="+mn-lt"/>
                <a:cs typeface="+mn-lt"/>
              </a:rPr>
              <a:t>significant</a:t>
            </a:r>
            <a:r>
              <a:rPr lang="en-US" sz="2300" dirty="0">
                <a:ea typeface="+mn-lt"/>
                <a:cs typeface="+mn-lt"/>
              </a:rPr>
              <a:t> associated risks</a:t>
            </a:r>
          </a:p>
          <a:p>
            <a:pPr marL="457200" indent="-457200">
              <a:lnSpc>
                <a:spcPct val="170000"/>
              </a:lnSpc>
              <a:buClr>
                <a:srgbClr val="AAC13B"/>
              </a:buClr>
              <a:buFont typeface="Arial,Sans-Serif"/>
              <a:buChar char="•"/>
            </a:pPr>
            <a:r>
              <a:rPr lang="en-US" sz="2300" dirty="0">
                <a:ea typeface="+mn-lt"/>
                <a:cs typeface="+mn-lt"/>
              </a:rPr>
              <a:t>There are a variety of implications e.g. malnutrition, dehydration, quality of life</a:t>
            </a:r>
            <a:endParaRPr lang="en-US" sz="2300" dirty="0">
              <a:cs typeface="Arial"/>
            </a:endParaRPr>
          </a:p>
          <a:p>
            <a:pPr marL="457200" indent="-457200">
              <a:lnSpc>
                <a:spcPct val="170000"/>
              </a:lnSpc>
              <a:buClr>
                <a:srgbClr val="AAC13B"/>
              </a:buClr>
              <a:buFont typeface="Arial,Sans-Serif"/>
              <a:buChar char="•"/>
            </a:pPr>
            <a:r>
              <a:rPr lang="en-US" sz="2300" dirty="0">
                <a:ea typeface="+mn-lt"/>
                <a:cs typeface="+mn-lt"/>
              </a:rPr>
              <a:t>The IDDSI framework provides a common terminology to describe food textures and drink thickness</a:t>
            </a:r>
          </a:p>
          <a:p>
            <a:endParaRPr lang="en-US" dirty="0">
              <a:ea typeface="+mn-lt"/>
              <a:cs typeface="+mn-lt"/>
            </a:endParaRPr>
          </a:p>
        </p:txBody>
      </p:sp>
      <p:sp>
        <p:nvSpPr>
          <p:cNvPr id="3" name="Picture Placeholder 2">
            <a:extLst>
              <a:ext uri="{FF2B5EF4-FFF2-40B4-BE49-F238E27FC236}">
                <a16:creationId xmlns:a16="http://schemas.microsoft.com/office/drawing/2014/main" id="{95162182-4A5A-4BD7-830D-279C9CF25048}"/>
              </a:ext>
            </a:extLst>
          </p:cNvPr>
          <p:cNvSpPr>
            <a:spLocks noGrp="1"/>
          </p:cNvSpPr>
          <p:nvPr>
            <p:ph type="pic" sz="quarter" idx="10"/>
          </p:nvPr>
        </p:nvSpPr>
        <p:spPr/>
      </p:sp>
      <p:sp>
        <p:nvSpPr>
          <p:cNvPr id="4" name="Title 3">
            <a:extLst>
              <a:ext uri="{FF2B5EF4-FFF2-40B4-BE49-F238E27FC236}">
                <a16:creationId xmlns:a16="http://schemas.microsoft.com/office/drawing/2014/main" id="{5D7D6A18-C011-4832-B7E1-F70893E2B5F9}"/>
              </a:ext>
            </a:extLst>
          </p:cNvPr>
          <p:cNvSpPr>
            <a:spLocks noGrp="1"/>
          </p:cNvSpPr>
          <p:nvPr>
            <p:ph type="title"/>
          </p:nvPr>
        </p:nvSpPr>
        <p:spPr/>
        <p:txBody>
          <a:bodyPr/>
          <a:lstStyle/>
          <a:p>
            <a:r>
              <a:rPr lang="en-US">
                <a:cs typeface="Arial"/>
              </a:rPr>
              <a:t>Summary </a:t>
            </a:r>
            <a:endParaRPr lang="en-US"/>
          </a:p>
        </p:txBody>
      </p:sp>
      <p:pic>
        <p:nvPicPr>
          <p:cNvPr id="6" name="Picture Placeholder 11" descr="A person sitting at a table with a plate of food&#10;&#10;Description automatically generated">
            <a:extLst>
              <a:ext uri="{FF2B5EF4-FFF2-40B4-BE49-F238E27FC236}">
                <a16:creationId xmlns:a16="http://schemas.microsoft.com/office/drawing/2014/main" id="{8F54130D-F80F-49F7-9011-32636DFBFDD8}"/>
              </a:ext>
            </a:extLst>
          </p:cNvPr>
          <p:cNvPicPr>
            <a:picLocks noChangeAspect="1"/>
          </p:cNvPicPr>
          <p:nvPr/>
        </p:nvPicPr>
        <p:blipFill rotWithShape="1">
          <a:blip r:embed="rId2">
            <a:extLst>
              <a:ext uri="{28A0092B-C50C-407E-A947-70E740481C1C}">
                <a14:useLocalDpi xmlns:a14="http://schemas.microsoft.com/office/drawing/2010/main" val="0"/>
              </a:ext>
            </a:extLst>
          </a:blip>
          <a:srcRect l="52582" r="10998"/>
          <a:stretch/>
        </p:blipFill>
        <p:spPr>
          <a:xfrm>
            <a:off x="8440245" y="-5255"/>
            <a:ext cx="3746500" cy="6858000"/>
          </a:xfrm>
          <a:prstGeom prst="rect">
            <a:avLst/>
          </a:prstGeom>
          <a:solidFill>
            <a:schemeClr val="accent5"/>
          </a:solidFill>
        </p:spPr>
      </p:pic>
    </p:spTree>
    <p:extLst>
      <p:ext uri="{BB962C8B-B14F-4D97-AF65-F5344CB8AC3E}">
        <p14:creationId xmlns:p14="http://schemas.microsoft.com/office/powerpoint/2010/main" val="1500214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784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D96E16-D085-46A4-8F8E-DF5FAAA9BD28}"/>
              </a:ext>
            </a:extLst>
          </p:cNvPr>
          <p:cNvSpPr>
            <a:spLocks noGrp="1"/>
          </p:cNvSpPr>
          <p:nvPr>
            <p:ph idx="1"/>
          </p:nvPr>
        </p:nvSpPr>
        <p:spPr/>
        <p:txBody>
          <a:bodyPr/>
          <a:lstStyle/>
          <a:p>
            <a:pPr lvl="0"/>
            <a:endParaRPr lang="en-US"/>
          </a:p>
          <a:p>
            <a:endParaRPr lang="en-GB"/>
          </a:p>
        </p:txBody>
      </p:sp>
      <p:pic>
        <p:nvPicPr>
          <p:cNvPr id="6" name="Picture Placeholder 5">
            <a:extLst>
              <a:ext uri="{FF2B5EF4-FFF2-40B4-BE49-F238E27FC236}">
                <a16:creationId xmlns:a16="http://schemas.microsoft.com/office/drawing/2014/main" id="{2DB051A8-93D7-4056-A1B3-2B80B1F85F9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518" r="29518"/>
          <a:stretch>
            <a:fillRect/>
          </a:stretch>
        </p:blipFill>
        <p:spPr/>
      </p:pic>
      <p:sp>
        <p:nvSpPr>
          <p:cNvPr id="4" name="Title 3">
            <a:extLst>
              <a:ext uri="{FF2B5EF4-FFF2-40B4-BE49-F238E27FC236}">
                <a16:creationId xmlns:a16="http://schemas.microsoft.com/office/drawing/2014/main" id="{CE1FF830-A89C-42B7-87C9-BD8385FE8510}"/>
              </a:ext>
            </a:extLst>
          </p:cNvPr>
          <p:cNvSpPr>
            <a:spLocks noGrp="1"/>
          </p:cNvSpPr>
          <p:nvPr>
            <p:ph type="title"/>
          </p:nvPr>
        </p:nvSpPr>
        <p:spPr>
          <a:xfrm>
            <a:off x="365759" y="217752"/>
            <a:ext cx="7922455" cy="966048"/>
          </a:xfrm>
        </p:spPr>
        <p:txBody>
          <a:bodyPr>
            <a:normAutofit fontScale="90000"/>
          </a:bodyPr>
          <a:lstStyle/>
          <a:p>
            <a:r>
              <a:rPr lang="en-US"/>
              <a:t>Dysphagia Facts and Figures</a:t>
            </a:r>
            <a:endParaRPr lang="en-GB"/>
          </a:p>
        </p:txBody>
      </p:sp>
      <p:sp>
        <p:nvSpPr>
          <p:cNvPr id="3" name="TextBox 2">
            <a:extLst>
              <a:ext uri="{FF2B5EF4-FFF2-40B4-BE49-F238E27FC236}">
                <a16:creationId xmlns:a16="http://schemas.microsoft.com/office/drawing/2014/main" id="{1B05C469-E568-4B6B-AF4E-55A0DE8DB278}"/>
              </a:ext>
            </a:extLst>
          </p:cNvPr>
          <p:cNvSpPr txBox="1"/>
          <p:nvPr/>
        </p:nvSpPr>
        <p:spPr>
          <a:xfrm>
            <a:off x="365758" y="1522254"/>
            <a:ext cx="7575083" cy="3939540"/>
          </a:xfrm>
          <a:prstGeom prst="rect">
            <a:avLst/>
          </a:prstGeom>
          <a:noFill/>
        </p:spPr>
        <p:txBody>
          <a:bodyPr wrap="square" rtlCol="0" anchor="t">
            <a:spAutoFit/>
          </a:bodyPr>
          <a:lstStyle/>
          <a:p>
            <a:pPr marL="342900" indent="-342900">
              <a:buClr>
                <a:srgbClr val="AAC13B"/>
              </a:buClr>
              <a:buFont typeface="Arial" panose="020B0604020202020204" pitchFamily="34" charset="0"/>
              <a:buChar char="•"/>
            </a:pPr>
            <a:r>
              <a:rPr lang="en-US" sz="2400" dirty="0"/>
              <a:t>Defined as difficulty swallowing</a:t>
            </a:r>
          </a:p>
          <a:p>
            <a:pPr marL="342900" indent="-342900">
              <a:buClr>
                <a:srgbClr val="AAC13B"/>
              </a:buClr>
              <a:buFont typeface="Arial" panose="020B0604020202020204" pitchFamily="34" charset="0"/>
              <a:buChar char="•"/>
            </a:pPr>
            <a:endParaRPr lang="en-US" sz="2400" dirty="0"/>
          </a:p>
          <a:p>
            <a:pPr marL="342900" indent="-342900">
              <a:buClr>
                <a:srgbClr val="AAC13B"/>
              </a:buClr>
              <a:buFont typeface="Arial" panose="020B0604020202020204" pitchFamily="34" charset="0"/>
              <a:buChar char="•"/>
            </a:pPr>
            <a:r>
              <a:rPr lang="en-US" sz="2400" dirty="0"/>
              <a:t>From the Greek words ‘</a:t>
            </a:r>
            <a:r>
              <a:rPr lang="en-US" sz="2400" dirty="0" err="1"/>
              <a:t>dys</a:t>
            </a:r>
            <a:r>
              <a:rPr lang="en-US" sz="2400" dirty="0"/>
              <a:t>’ meaning difficulty and ‘</a:t>
            </a:r>
            <a:r>
              <a:rPr lang="en-US" sz="2400" dirty="0" err="1"/>
              <a:t>phagia</a:t>
            </a:r>
            <a:r>
              <a:rPr lang="en-US" sz="2400" dirty="0"/>
              <a:t>’ meaning to eat</a:t>
            </a:r>
          </a:p>
          <a:p>
            <a:pPr marL="342900" indent="-342900">
              <a:buClr>
                <a:srgbClr val="AAC13B"/>
              </a:buClr>
              <a:buFont typeface="Arial" panose="020B0604020202020204" pitchFamily="34" charset="0"/>
              <a:buChar char="•"/>
            </a:pPr>
            <a:endParaRPr lang="en-US" sz="2400" dirty="0"/>
          </a:p>
          <a:p>
            <a:pPr marL="342900" indent="-342900">
              <a:buClr>
                <a:srgbClr val="AAC13B"/>
              </a:buClr>
              <a:buFont typeface="Arial" panose="020B0604020202020204" pitchFamily="34" charset="0"/>
              <a:buChar char="•"/>
            </a:pPr>
            <a:r>
              <a:rPr lang="en-US" sz="2400" dirty="0"/>
              <a:t>1 in 17 people develop dysphagia across their lifetime </a:t>
            </a:r>
            <a:r>
              <a:rPr lang="en-US" sz="2400" baseline="30000" dirty="0"/>
              <a:t>[1]</a:t>
            </a:r>
          </a:p>
          <a:p>
            <a:pPr marL="342900" indent="-342900">
              <a:buClr>
                <a:srgbClr val="AAC13B"/>
              </a:buClr>
              <a:buFont typeface="Arial" panose="020B0604020202020204" pitchFamily="34" charset="0"/>
              <a:buChar char="•"/>
            </a:pPr>
            <a:endParaRPr lang="en-US" sz="2400" baseline="30000" dirty="0"/>
          </a:p>
          <a:p>
            <a:pPr marL="342900" indent="-342900">
              <a:buClr>
                <a:srgbClr val="AAC13B"/>
              </a:buClr>
              <a:buFont typeface="Arial" panose="020B0604020202020204" pitchFamily="34" charset="0"/>
              <a:buChar char="•"/>
            </a:pPr>
            <a:r>
              <a:rPr lang="en-US" sz="2400" dirty="0"/>
              <a:t>Prevalence of up to 68% of those living in nursing homes </a:t>
            </a:r>
            <a:r>
              <a:rPr lang="en-US" sz="2400" baseline="30000" dirty="0"/>
              <a:t>[2]</a:t>
            </a:r>
            <a:endParaRPr lang="en-US" sz="2400"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15254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904F60F-9209-499F-9A7A-2C579828CA8B}"/>
              </a:ext>
            </a:extLst>
          </p:cNvPr>
          <p:cNvSpPr>
            <a:spLocks noGrp="1"/>
          </p:cNvSpPr>
          <p:nvPr>
            <p:ph idx="1"/>
          </p:nvPr>
        </p:nvSpPr>
        <p:spPr>
          <a:xfrm>
            <a:off x="0" y="1471318"/>
            <a:ext cx="7922455" cy="4497601"/>
          </a:xfrm>
        </p:spPr>
        <p:txBody>
          <a:bodyPr/>
          <a:lstStyle/>
          <a:p>
            <a:pPr lvl="1">
              <a:buClr>
                <a:srgbClr val="AAC13B"/>
              </a:buClr>
            </a:pPr>
            <a:r>
              <a:rPr lang="en-US" dirty="0"/>
              <a:t>On average we swallow 600 times a day</a:t>
            </a:r>
          </a:p>
          <a:p>
            <a:pPr lvl="1">
              <a:buClr>
                <a:srgbClr val="AAC13B"/>
              </a:buClr>
            </a:pPr>
            <a:endParaRPr lang="en-US" dirty="0"/>
          </a:p>
          <a:p>
            <a:pPr lvl="1">
              <a:buClr>
                <a:srgbClr val="AAC13B"/>
              </a:buClr>
            </a:pPr>
            <a:r>
              <a:rPr lang="en-US" dirty="0"/>
              <a:t>Swallow reflex uses many muscles &amp; nerves</a:t>
            </a:r>
          </a:p>
          <a:p>
            <a:pPr lvl="1">
              <a:buClr>
                <a:srgbClr val="AAC13B"/>
              </a:buClr>
            </a:pPr>
            <a:endParaRPr lang="en-US" dirty="0"/>
          </a:p>
          <a:p>
            <a:pPr lvl="1">
              <a:buClr>
                <a:srgbClr val="AAC13B"/>
              </a:buClr>
            </a:pPr>
            <a:r>
              <a:rPr lang="en-US" dirty="0"/>
              <a:t>Food &amp; drink from mouth to Stomach via Pharynx and </a:t>
            </a:r>
            <a:r>
              <a:rPr lang="en-US" dirty="0" err="1"/>
              <a:t>Oesophagus</a:t>
            </a:r>
            <a:r>
              <a:rPr lang="en-US" dirty="0"/>
              <a:t> avoiding airway and Lungs</a:t>
            </a:r>
          </a:p>
          <a:p>
            <a:endParaRPr lang="en-GB" dirty="0"/>
          </a:p>
        </p:txBody>
      </p:sp>
      <p:pic>
        <p:nvPicPr>
          <p:cNvPr id="7" name="Picture Placeholder 6" descr="A plate of food on a table&#10;&#10;Description automatically generated">
            <a:extLst>
              <a:ext uri="{FF2B5EF4-FFF2-40B4-BE49-F238E27FC236}">
                <a16:creationId xmlns:a16="http://schemas.microsoft.com/office/drawing/2014/main" id="{AF224905-83D7-4309-9E75-DAF9C80AFD8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735" r="28735"/>
          <a:stretch>
            <a:fillRect/>
          </a:stretch>
        </p:blipFill>
        <p:spPr/>
      </p:pic>
      <p:sp>
        <p:nvSpPr>
          <p:cNvPr id="3" name="Title 2">
            <a:extLst>
              <a:ext uri="{FF2B5EF4-FFF2-40B4-BE49-F238E27FC236}">
                <a16:creationId xmlns:a16="http://schemas.microsoft.com/office/drawing/2014/main" id="{21DC0FE7-429F-46E4-B20F-8A4EB0EB8F4A}"/>
              </a:ext>
            </a:extLst>
          </p:cNvPr>
          <p:cNvSpPr>
            <a:spLocks noGrp="1"/>
          </p:cNvSpPr>
          <p:nvPr>
            <p:ph type="title"/>
          </p:nvPr>
        </p:nvSpPr>
        <p:spPr/>
        <p:txBody>
          <a:bodyPr/>
          <a:lstStyle/>
          <a:p>
            <a:r>
              <a:rPr lang="en-US"/>
              <a:t>The Healthy Swallow</a:t>
            </a:r>
            <a:endParaRPr lang="en-GB"/>
          </a:p>
        </p:txBody>
      </p:sp>
    </p:spTree>
    <p:extLst>
      <p:ext uri="{BB962C8B-B14F-4D97-AF65-F5344CB8AC3E}">
        <p14:creationId xmlns:p14="http://schemas.microsoft.com/office/powerpoint/2010/main" val="3960179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D96E16-D085-46A4-8F8E-DF5FAAA9BD28}"/>
              </a:ext>
            </a:extLst>
          </p:cNvPr>
          <p:cNvSpPr>
            <a:spLocks noGrp="1"/>
          </p:cNvSpPr>
          <p:nvPr>
            <p:ph idx="1"/>
          </p:nvPr>
        </p:nvSpPr>
        <p:spPr/>
        <p:txBody>
          <a:bodyPr/>
          <a:lstStyle/>
          <a:p>
            <a:pPr lvl="0"/>
            <a:r>
              <a:rPr lang="en-US" dirty="0"/>
              <a:t>A swallow can be broken into three stages:</a:t>
            </a:r>
          </a:p>
          <a:p>
            <a:pPr lvl="0"/>
            <a:endParaRPr lang="en-US" dirty="0"/>
          </a:p>
          <a:p>
            <a:pPr lvl="1">
              <a:buClr>
                <a:srgbClr val="AAC13B"/>
              </a:buClr>
            </a:pPr>
            <a:r>
              <a:rPr lang="en-US" dirty="0"/>
              <a:t>Pre-oral (Before the mouth)</a:t>
            </a:r>
          </a:p>
          <a:p>
            <a:pPr lvl="1">
              <a:buClr>
                <a:srgbClr val="AAC13B"/>
              </a:buClr>
            </a:pPr>
            <a:endParaRPr lang="en-US" dirty="0"/>
          </a:p>
          <a:p>
            <a:pPr lvl="1">
              <a:buClr>
                <a:srgbClr val="AAC13B"/>
              </a:buClr>
            </a:pPr>
            <a:r>
              <a:rPr lang="en-US" dirty="0"/>
              <a:t>Oral (In the mouth)</a:t>
            </a:r>
          </a:p>
          <a:p>
            <a:pPr lvl="1">
              <a:buClr>
                <a:srgbClr val="AAC13B"/>
              </a:buClr>
            </a:pPr>
            <a:endParaRPr lang="en-US" dirty="0"/>
          </a:p>
          <a:p>
            <a:pPr lvl="1">
              <a:buClr>
                <a:srgbClr val="AAC13B"/>
              </a:buClr>
            </a:pPr>
            <a:r>
              <a:rPr lang="en-US" dirty="0"/>
              <a:t>Pharyngeal phase (Moving to the stomach)</a:t>
            </a:r>
          </a:p>
          <a:p>
            <a:endParaRPr lang="en-GB" dirty="0"/>
          </a:p>
        </p:txBody>
      </p:sp>
      <p:sp>
        <p:nvSpPr>
          <p:cNvPr id="4" name="Title 3">
            <a:extLst>
              <a:ext uri="{FF2B5EF4-FFF2-40B4-BE49-F238E27FC236}">
                <a16:creationId xmlns:a16="http://schemas.microsoft.com/office/drawing/2014/main" id="{CE1FF830-A89C-42B7-87C9-BD8385FE8510}"/>
              </a:ext>
            </a:extLst>
          </p:cNvPr>
          <p:cNvSpPr>
            <a:spLocks noGrp="1"/>
          </p:cNvSpPr>
          <p:nvPr>
            <p:ph type="title"/>
          </p:nvPr>
        </p:nvSpPr>
        <p:spPr/>
        <p:txBody>
          <a:bodyPr/>
          <a:lstStyle/>
          <a:p>
            <a:r>
              <a:rPr lang="en-US"/>
              <a:t>The Stages of Swallowing</a:t>
            </a:r>
            <a:endParaRPr lang="en-GB"/>
          </a:p>
        </p:txBody>
      </p:sp>
      <p:pic>
        <p:nvPicPr>
          <p:cNvPr id="8" name="Picture 8" descr="A picture containing drawing&#10;&#10;Description automatically generated">
            <a:extLst>
              <a:ext uri="{FF2B5EF4-FFF2-40B4-BE49-F238E27FC236}">
                <a16:creationId xmlns:a16="http://schemas.microsoft.com/office/drawing/2014/main" id="{22A87504-C314-418E-B013-6BA08CF92E13}"/>
              </a:ext>
            </a:extLst>
          </p:cNvPr>
          <p:cNvPicPr>
            <a:picLocks noGrp="1" noChangeAspect="1"/>
          </p:cNvPicPr>
          <p:nvPr>
            <p:ph type="pic" sz="quarter" idx="10"/>
          </p:nvPr>
        </p:nvPicPr>
        <p:blipFill rotWithShape="1">
          <a:blip r:embed="rId3"/>
          <a:srcRect l="30230" r="30230"/>
          <a:stretch/>
        </p:blipFill>
        <p:spPr>
          <a:xfrm>
            <a:off x="7927340" y="-60424"/>
            <a:ext cx="4264660" cy="6917887"/>
          </a:xfrm>
        </p:spPr>
      </p:pic>
    </p:spTree>
    <p:extLst>
      <p:ext uri="{BB962C8B-B14F-4D97-AF65-F5344CB8AC3E}">
        <p14:creationId xmlns:p14="http://schemas.microsoft.com/office/powerpoint/2010/main" val="130857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A76591A-E46C-4F15-8543-68A10F93C249}"/>
              </a:ext>
            </a:extLst>
          </p:cNvPr>
          <p:cNvSpPr>
            <a:spLocks noGrp="1"/>
          </p:cNvSpPr>
          <p:nvPr>
            <p:ph idx="1"/>
          </p:nvPr>
        </p:nvSpPr>
        <p:spPr>
          <a:xfrm>
            <a:off x="365759" y="1133410"/>
            <a:ext cx="7922455" cy="1242598"/>
          </a:xfrm>
        </p:spPr>
        <p:txBody>
          <a:bodyPr>
            <a:normAutofit/>
          </a:bodyPr>
          <a:lstStyle/>
          <a:p>
            <a:pPr lvl="0"/>
            <a:r>
              <a:rPr lang="en-US" sz="2000"/>
              <a:t>Your brain prepares your body for eating by providing sensory information which stimulates saliva production and gut motility.</a:t>
            </a:r>
          </a:p>
          <a:p>
            <a:endParaRPr lang="en-GB"/>
          </a:p>
        </p:txBody>
      </p:sp>
      <p:pic>
        <p:nvPicPr>
          <p:cNvPr id="7" name="Picture Placeholder 6" descr="A picture containing ground, table, sitting, food&#10;&#10;Description automatically generated">
            <a:extLst>
              <a:ext uri="{FF2B5EF4-FFF2-40B4-BE49-F238E27FC236}">
                <a16:creationId xmlns:a16="http://schemas.microsoft.com/office/drawing/2014/main" id="{D3152C33-56D3-45E5-964D-278E287C68C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565" r="27565"/>
          <a:stretch>
            <a:fillRect/>
          </a:stretch>
        </p:blipFill>
        <p:spPr>
          <a:xfrm>
            <a:off x="8445500" y="0"/>
            <a:ext cx="3746500" cy="6858000"/>
          </a:xfrm>
        </p:spPr>
      </p:pic>
      <p:sp>
        <p:nvSpPr>
          <p:cNvPr id="3" name="Title 2">
            <a:extLst>
              <a:ext uri="{FF2B5EF4-FFF2-40B4-BE49-F238E27FC236}">
                <a16:creationId xmlns:a16="http://schemas.microsoft.com/office/drawing/2014/main" id="{D8E644B7-C4ED-458C-97BC-E94D57259A64}"/>
              </a:ext>
            </a:extLst>
          </p:cNvPr>
          <p:cNvSpPr>
            <a:spLocks noGrp="1"/>
          </p:cNvSpPr>
          <p:nvPr>
            <p:ph type="title"/>
          </p:nvPr>
        </p:nvSpPr>
        <p:spPr>
          <a:xfrm>
            <a:off x="365760" y="77263"/>
            <a:ext cx="7922455" cy="966048"/>
          </a:xfrm>
        </p:spPr>
        <p:txBody>
          <a:bodyPr/>
          <a:lstStyle/>
          <a:p>
            <a:r>
              <a:rPr lang="en-US"/>
              <a:t>The Pre-Oral Stage </a:t>
            </a:r>
            <a:endParaRPr lang="en-GB"/>
          </a:p>
        </p:txBody>
      </p:sp>
      <p:sp>
        <p:nvSpPr>
          <p:cNvPr id="9" name="Oval 8" descr="A plate of food sitting on top of a wooden table&#10;&#10;Description automatically generated">
            <a:extLst>
              <a:ext uri="{FF2B5EF4-FFF2-40B4-BE49-F238E27FC236}">
                <a16:creationId xmlns:a16="http://schemas.microsoft.com/office/drawing/2014/main" id="{B3A5AEDD-4F65-4618-8D19-F92C302D6EF7}"/>
              </a:ext>
            </a:extLst>
          </p:cNvPr>
          <p:cNvSpPr/>
          <p:nvPr/>
        </p:nvSpPr>
        <p:spPr>
          <a:xfrm>
            <a:off x="70162" y="2466107"/>
            <a:ext cx="2585062" cy="2629757"/>
          </a:xfrm>
          <a:prstGeom prst="ellipse">
            <a:avLst/>
          </a:prstGeom>
          <a:blipFill>
            <a:blip r:embed="rId4">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5" name="Oval 14" descr="A plate of food sitting on top of a wooden table&#10;&#10;Description automatically generated">
            <a:extLst>
              <a:ext uri="{FF2B5EF4-FFF2-40B4-BE49-F238E27FC236}">
                <a16:creationId xmlns:a16="http://schemas.microsoft.com/office/drawing/2014/main" id="{D3187639-8E80-4F36-8613-4D605D4D50FB}"/>
              </a:ext>
            </a:extLst>
          </p:cNvPr>
          <p:cNvSpPr/>
          <p:nvPr/>
        </p:nvSpPr>
        <p:spPr>
          <a:xfrm>
            <a:off x="5637485" y="2418575"/>
            <a:ext cx="2808015" cy="2724819"/>
          </a:xfrm>
          <a:prstGeom prst="ellipse">
            <a:avLst/>
          </a:prstGeom>
          <a:blipFill>
            <a:blip r:embed="rId5">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0" name="Oval 9">
            <a:extLst>
              <a:ext uri="{FF2B5EF4-FFF2-40B4-BE49-F238E27FC236}">
                <a16:creationId xmlns:a16="http://schemas.microsoft.com/office/drawing/2014/main" id="{D93F47E6-804C-4CBD-9E1A-A78D5B2308C4}"/>
              </a:ext>
            </a:extLst>
          </p:cNvPr>
          <p:cNvSpPr/>
          <p:nvPr/>
        </p:nvSpPr>
        <p:spPr>
          <a:xfrm>
            <a:off x="2742347" y="2466107"/>
            <a:ext cx="2808015" cy="2629757"/>
          </a:xfrm>
          <a:prstGeom prst="ellipse">
            <a:avLst/>
          </a:prstGeom>
          <a:blipFill>
            <a:blip r:embed="rId6" cstate="print">
              <a:extLst>
                <a:ext uri="{28A0092B-C50C-407E-A947-70E740481C1C}">
                  <a14:useLocalDpi xmlns:a14="http://schemas.microsoft.com/office/drawing/2010/main" val="0"/>
                </a:ext>
              </a:extLst>
            </a:blip>
            <a:srcRect/>
            <a:stretch>
              <a:fillRect l="-1251" t="414" r="-799" b="826"/>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39592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bowl of food on a plate on a table&#10;&#10;Description automatically generated">
            <a:extLst>
              <a:ext uri="{FF2B5EF4-FFF2-40B4-BE49-F238E27FC236}">
                <a16:creationId xmlns:a16="http://schemas.microsoft.com/office/drawing/2014/main" id="{C5F11512-06CB-4423-8051-701A37810E4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3880" b="13880"/>
          <a:stretch>
            <a:fillRect/>
          </a:stretch>
        </p:blipFill>
        <p:spPr/>
      </p:pic>
      <p:sp>
        <p:nvSpPr>
          <p:cNvPr id="6" name="Oval 5">
            <a:extLst>
              <a:ext uri="{FF2B5EF4-FFF2-40B4-BE49-F238E27FC236}">
                <a16:creationId xmlns:a16="http://schemas.microsoft.com/office/drawing/2014/main" id="{17D47D33-A197-44A7-B0C1-005E4C693E00}"/>
              </a:ext>
            </a:extLst>
          </p:cNvPr>
          <p:cNvSpPr/>
          <p:nvPr/>
        </p:nvSpPr>
        <p:spPr>
          <a:xfrm>
            <a:off x="638363" y="1455043"/>
            <a:ext cx="4419600" cy="4203700"/>
          </a:xfrm>
          <a:prstGeom prst="ellipse">
            <a:avLst/>
          </a:prstGeom>
          <a:solidFill>
            <a:srgbClr val="AAC1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6">
            <a:extLst>
              <a:ext uri="{FF2B5EF4-FFF2-40B4-BE49-F238E27FC236}">
                <a16:creationId xmlns:a16="http://schemas.microsoft.com/office/drawing/2014/main" id="{4F767DE6-469E-4CD8-B220-D95FBCCE376B}"/>
              </a:ext>
            </a:extLst>
          </p:cNvPr>
          <p:cNvSpPr>
            <a:spLocks noGrp="1"/>
          </p:cNvSpPr>
          <p:nvPr>
            <p:ph type="body" sz="quarter" idx="11"/>
          </p:nvPr>
        </p:nvSpPr>
        <p:spPr>
          <a:xfrm>
            <a:off x="540796" y="2278856"/>
            <a:ext cx="4614735" cy="2300288"/>
          </a:xfrm>
        </p:spPr>
        <p:txBody>
          <a:bodyPr>
            <a:noAutofit/>
          </a:bodyPr>
          <a:lstStyle/>
          <a:p>
            <a:r>
              <a:rPr lang="en-US" sz="5000"/>
              <a:t>What can cause dysphagia?</a:t>
            </a:r>
          </a:p>
        </p:txBody>
      </p:sp>
      <p:pic>
        <p:nvPicPr>
          <p:cNvPr id="9" name="Picture 8" descr="A close up of a logo&#10;&#10;Description automatically generated">
            <a:extLst>
              <a:ext uri="{FF2B5EF4-FFF2-40B4-BE49-F238E27FC236}">
                <a16:creationId xmlns:a16="http://schemas.microsoft.com/office/drawing/2014/main" id="{7A2F6B42-9C17-48CF-873A-F4FA0EC58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26" y="5574274"/>
            <a:ext cx="2305895" cy="1630823"/>
          </a:xfrm>
          <a:prstGeom prst="rect">
            <a:avLst/>
          </a:prstGeom>
        </p:spPr>
      </p:pic>
    </p:spTree>
    <p:extLst>
      <p:ext uri="{BB962C8B-B14F-4D97-AF65-F5344CB8AC3E}">
        <p14:creationId xmlns:p14="http://schemas.microsoft.com/office/powerpoint/2010/main" val="3189116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D908C1-2800-431A-85BF-5A376E9BB55D}"/>
              </a:ext>
            </a:extLst>
          </p:cNvPr>
          <p:cNvSpPr>
            <a:spLocks noGrp="1"/>
          </p:cNvSpPr>
          <p:nvPr>
            <p:ph idx="1"/>
          </p:nvPr>
        </p:nvSpPr>
        <p:spPr>
          <a:xfrm>
            <a:off x="96253" y="1420752"/>
            <a:ext cx="7922455" cy="4497601"/>
          </a:xfrm>
        </p:spPr>
        <p:txBody>
          <a:bodyPr vert="horz" lIns="91440" tIns="45720" rIns="91440" bIns="45720" rtlCol="0" anchor="t">
            <a:normAutofit/>
          </a:bodyPr>
          <a:lstStyle/>
          <a:p>
            <a:pPr lvl="1">
              <a:buClr>
                <a:srgbClr val="AAC13B"/>
              </a:buClr>
            </a:pPr>
            <a:r>
              <a:rPr lang="en-US" dirty="0"/>
              <a:t>Stroke </a:t>
            </a:r>
          </a:p>
          <a:p>
            <a:pPr lvl="1">
              <a:buClr>
                <a:srgbClr val="AAC13B"/>
              </a:buClr>
            </a:pPr>
            <a:r>
              <a:rPr lang="en-US" dirty="0"/>
              <a:t>Head &amp; Neck cancer </a:t>
            </a:r>
            <a:endParaRPr lang="en-US" dirty="0">
              <a:cs typeface="Arial"/>
            </a:endParaRPr>
          </a:p>
          <a:p>
            <a:pPr lvl="1">
              <a:buClr>
                <a:srgbClr val="AAC13B"/>
              </a:buClr>
            </a:pPr>
            <a:r>
              <a:rPr lang="en-US" dirty="0"/>
              <a:t>Head injury</a:t>
            </a:r>
            <a:endParaRPr lang="en-US" dirty="0">
              <a:cs typeface="Arial"/>
            </a:endParaRPr>
          </a:p>
          <a:p>
            <a:pPr lvl="1">
              <a:buClr>
                <a:srgbClr val="AAC13B"/>
              </a:buClr>
            </a:pPr>
            <a:r>
              <a:rPr lang="en-US" dirty="0">
                <a:cs typeface="Arial"/>
              </a:rPr>
              <a:t>Learning Difficulties</a:t>
            </a:r>
            <a:endParaRPr lang="en-US" dirty="0"/>
          </a:p>
          <a:p>
            <a:pPr lvl="1">
              <a:buClr>
                <a:srgbClr val="AAC13B"/>
              </a:buClr>
            </a:pPr>
            <a:r>
              <a:rPr lang="en-US" dirty="0"/>
              <a:t>Dementia</a:t>
            </a:r>
            <a:endParaRPr lang="en-US" dirty="0">
              <a:cs typeface="Arial"/>
            </a:endParaRPr>
          </a:p>
          <a:p>
            <a:pPr lvl="1">
              <a:buClr>
                <a:srgbClr val="AAC13B"/>
              </a:buClr>
            </a:pPr>
            <a:r>
              <a:rPr lang="en-US" dirty="0"/>
              <a:t>Chronic Obstructive Pulmonary Disease (COPD)</a:t>
            </a:r>
            <a:endParaRPr lang="en-US" dirty="0">
              <a:cs typeface="Arial"/>
            </a:endParaRPr>
          </a:p>
          <a:p>
            <a:pPr lvl="1">
              <a:buClr>
                <a:srgbClr val="AAC13B"/>
              </a:buClr>
            </a:pPr>
            <a:r>
              <a:rPr lang="en-US" dirty="0"/>
              <a:t>Acid reflux</a:t>
            </a:r>
            <a:endParaRPr lang="en-US" dirty="0">
              <a:cs typeface="Arial"/>
            </a:endParaRPr>
          </a:p>
          <a:p>
            <a:pPr lvl="1">
              <a:buClr>
                <a:srgbClr val="AAC13B"/>
              </a:buClr>
            </a:pPr>
            <a:r>
              <a:rPr lang="en-US" dirty="0">
                <a:cs typeface="Arial"/>
              </a:rPr>
              <a:t>Ageing (</a:t>
            </a:r>
            <a:r>
              <a:rPr lang="en-US" dirty="0" err="1">
                <a:ea typeface="+mn-lt"/>
                <a:cs typeface="+mn-lt"/>
              </a:rPr>
              <a:t>Presbyphagia</a:t>
            </a:r>
            <a:r>
              <a:rPr lang="en-US" dirty="0">
                <a:ea typeface="+mn-lt"/>
                <a:cs typeface="+mn-lt"/>
              </a:rPr>
              <a:t>)</a:t>
            </a:r>
          </a:p>
          <a:p>
            <a:pPr lvl="1">
              <a:buClr>
                <a:srgbClr val="AAC13B"/>
              </a:buClr>
            </a:pPr>
            <a:r>
              <a:rPr lang="en-US" dirty="0"/>
              <a:t>Other conditions where there is nerve damage:</a:t>
            </a:r>
            <a:endParaRPr lang="en-US" dirty="0">
              <a:cs typeface="Arial"/>
            </a:endParaRPr>
          </a:p>
          <a:p>
            <a:pPr lvl="2">
              <a:buClr>
                <a:srgbClr val="AAC13B"/>
              </a:buClr>
            </a:pPr>
            <a:r>
              <a:rPr lang="en-US" dirty="0"/>
              <a:t>Parkinson’s disease/MND</a:t>
            </a:r>
            <a:endParaRPr lang="en-US" dirty="0">
              <a:cs typeface="Arial"/>
            </a:endParaRPr>
          </a:p>
          <a:p>
            <a:pPr lvl="2">
              <a:buClr>
                <a:srgbClr val="AAC13B"/>
              </a:buClr>
            </a:pPr>
            <a:r>
              <a:rPr lang="en-US" dirty="0"/>
              <a:t>Multiple Sclerosis</a:t>
            </a:r>
            <a:endParaRPr lang="en-US" dirty="0">
              <a:cs typeface="Arial"/>
            </a:endParaRPr>
          </a:p>
          <a:p>
            <a:pPr marL="914400" lvl="2" indent="0">
              <a:buNone/>
            </a:pPr>
            <a:endParaRPr lang="en-US" dirty="0">
              <a:cs typeface="Arial"/>
            </a:endParaRPr>
          </a:p>
          <a:p>
            <a:pPr marL="914400" lvl="2" indent="0">
              <a:buNone/>
            </a:pPr>
            <a:endParaRPr lang="en-US" dirty="0">
              <a:cs typeface="Arial"/>
            </a:endParaRPr>
          </a:p>
          <a:p>
            <a:pPr marL="914400" lvl="2"/>
            <a:endParaRPr lang="en-US" dirty="0">
              <a:cs typeface="Arial"/>
            </a:endParaRPr>
          </a:p>
          <a:p>
            <a:endParaRPr lang="en-GB" dirty="0">
              <a:cs typeface="Arial" panose="020B0604020202020204"/>
            </a:endParaRPr>
          </a:p>
        </p:txBody>
      </p:sp>
      <p:pic>
        <p:nvPicPr>
          <p:cNvPr id="3" name="Picture Placeholder 2" descr="A bowl of food sitting on top of a wooden table&#10;&#10;Description automatically generated">
            <a:extLst>
              <a:ext uri="{FF2B5EF4-FFF2-40B4-BE49-F238E27FC236}">
                <a16:creationId xmlns:a16="http://schemas.microsoft.com/office/drawing/2014/main" id="{FEFACB6A-1F5C-41E0-A4D3-68A62C763C2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295" r="28295"/>
          <a:stretch>
            <a:fillRect/>
          </a:stretch>
        </p:blipFill>
        <p:spPr/>
      </p:pic>
      <p:sp>
        <p:nvSpPr>
          <p:cNvPr id="4" name="Title 3">
            <a:extLst>
              <a:ext uri="{FF2B5EF4-FFF2-40B4-BE49-F238E27FC236}">
                <a16:creationId xmlns:a16="http://schemas.microsoft.com/office/drawing/2014/main" id="{65F7878F-3352-40F5-85FB-C78BF7FA53F9}"/>
              </a:ext>
            </a:extLst>
          </p:cNvPr>
          <p:cNvSpPr>
            <a:spLocks noGrp="1"/>
          </p:cNvSpPr>
          <p:nvPr>
            <p:ph type="title"/>
          </p:nvPr>
        </p:nvSpPr>
        <p:spPr>
          <a:xfrm>
            <a:off x="215381" y="203487"/>
            <a:ext cx="7922455" cy="966048"/>
          </a:xfrm>
        </p:spPr>
        <p:txBody>
          <a:bodyPr>
            <a:noAutofit/>
          </a:bodyPr>
          <a:lstStyle/>
          <a:p>
            <a:r>
              <a:rPr lang="en-US" sz="3200"/>
              <a:t>Dysphagia is a </a:t>
            </a:r>
            <a:r>
              <a:rPr lang="en-US" sz="3200" u="sng"/>
              <a:t>Secondary</a:t>
            </a:r>
            <a:r>
              <a:rPr lang="en-US" sz="3200"/>
              <a:t> Condition…</a:t>
            </a:r>
            <a:endParaRPr lang="en-GB" sz="3200"/>
          </a:p>
        </p:txBody>
      </p:sp>
    </p:spTree>
    <p:extLst>
      <p:ext uri="{BB962C8B-B14F-4D97-AF65-F5344CB8AC3E}">
        <p14:creationId xmlns:p14="http://schemas.microsoft.com/office/powerpoint/2010/main" val="258739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a:themeElements>
    <a:clrScheme name="apetito">
      <a:dk1>
        <a:srgbClr val="70787D"/>
      </a:dk1>
      <a:lt1>
        <a:sysClr val="window" lastClr="FFFFFF"/>
      </a:lt1>
      <a:dk2>
        <a:srgbClr val="70787D"/>
      </a:dk2>
      <a:lt2>
        <a:srgbClr val="C0C6CA"/>
      </a:lt2>
      <a:accent1>
        <a:srgbClr val="AAC13B"/>
      </a:accent1>
      <a:accent2>
        <a:srgbClr val="F2A900"/>
      </a:accent2>
      <a:accent3>
        <a:srgbClr val="009639"/>
      </a:accent3>
      <a:accent4>
        <a:srgbClr val="76232F"/>
      </a:accent4>
      <a:accent5>
        <a:srgbClr val="8FCECA"/>
      </a:accent5>
      <a:accent6>
        <a:srgbClr val="D9C756"/>
      </a:accent6>
      <a:hlink>
        <a:srgbClr val="00778B"/>
      </a:hlink>
      <a:folHlink>
        <a:srgbClr val="E152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6587AFE58E104A96460E6EA28EC12A" ma:contentTypeVersion="16" ma:contentTypeDescription="Create a new document." ma:contentTypeScope="" ma:versionID="e72fb0859b42080273a7fc5d5d7f2d9a">
  <xsd:schema xmlns:xsd="http://www.w3.org/2001/XMLSchema" xmlns:xs="http://www.w3.org/2001/XMLSchema" xmlns:p="http://schemas.microsoft.com/office/2006/metadata/properties" xmlns:ns2="2b2f57ef-2c4d-4deb-8fda-f543b5c8e023" xmlns:ns3="a0926e0e-bd22-4185-b978-8cc3a1b5ac2c" targetNamespace="http://schemas.microsoft.com/office/2006/metadata/properties" ma:root="true" ma:fieldsID="9469991bce794414a066db86eed8daa7" ns2:_="" ns3:_="">
    <xsd:import namespace="2b2f57ef-2c4d-4deb-8fda-f543b5c8e023"/>
    <xsd:import namespace="a0926e0e-bd22-4185-b978-8cc3a1b5ac2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2f57ef-2c4d-4deb-8fda-f543b5c8e0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77f6d43-398e-4e80-9182-2c3d8189ae0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0926e0e-bd22-4185-b978-8cc3a1b5ac2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0a9da0c-6a80-455c-a0f6-7d7cd464912d}" ma:internalName="TaxCatchAll" ma:showField="CatchAllData" ma:web="a0926e0e-bd22-4185-b978-8cc3a1b5ac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b2f57ef-2c4d-4deb-8fda-f543b5c8e023">
      <Terms xmlns="http://schemas.microsoft.com/office/infopath/2007/PartnerControls"/>
    </lcf76f155ced4ddcb4097134ff3c332f>
    <TaxCatchAll xmlns="a0926e0e-bd22-4185-b978-8cc3a1b5ac2c" xsi:nil="true"/>
  </documentManagement>
</p:properties>
</file>

<file path=customXml/itemProps1.xml><?xml version="1.0" encoding="utf-8"?>
<ds:datastoreItem xmlns:ds="http://schemas.openxmlformats.org/officeDocument/2006/customXml" ds:itemID="{70BB61EC-C3A8-4912-956A-0265D0099638}">
  <ds:schemaRefs>
    <ds:schemaRef ds:uri="http://schemas.microsoft.com/sharepoint/v3/contenttype/forms"/>
  </ds:schemaRefs>
</ds:datastoreItem>
</file>

<file path=customXml/itemProps2.xml><?xml version="1.0" encoding="utf-8"?>
<ds:datastoreItem xmlns:ds="http://schemas.openxmlformats.org/officeDocument/2006/customXml" ds:itemID="{4AEDBB25-EF6B-4DAF-B592-C4821FEF2E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2f57ef-2c4d-4deb-8fda-f543b5c8e023"/>
    <ds:schemaRef ds:uri="a0926e0e-bd22-4185-b978-8cc3a1b5ac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3E736E-0169-4F70-B7DF-E467AFA23117}">
  <ds:schemaRefs>
    <ds:schemaRef ds:uri="http://schemas.microsoft.com/office/2006/documentManagement/types"/>
    <ds:schemaRef ds:uri="http://purl.org/dc/dcmitype/"/>
    <ds:schemaRef ds:uri="http://schemas.microsoft.com/office/infopath/2007/PartnerControls"/>
    <ds:schemaRef ds:uri="a0926e0e-bd22-4185-b978-8cc3a1b5ac2c"/>
    <ds:schemaRef ds:uri="http://purl.org/dc/elements/1.1/"/>
    <ds:schemaRef ds:uri="http://purl.org/dc/terms/"/>
    <ds:schemaRef ds:uri="2b2f57ef-2c4d-4deb-8fda-f543b5c8e023"/>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88</TotalTime>
  <Words>2510</Words>
  <Application>Microsoft Macintosh PowerPoint</Application>
  <PresentationFormat>Widescreen</PresentationFormat>
  <Paragraphs>334</Paragraphs>
  <Slides>33</Slides>
  <Notes>29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Arial,Sans-Serif</vt:lpstr>
      <vt:lpstr>Calibri</vt:lpstr>
      <vt:lpstr>Office Theme</vt:lpstr>
      <vt:lpstr>PowerPoint Presentation</vt:lpstr>
      <vt:lpstr>Our Expertise</vt:lpstr>
      <vt:lpstr>Purpose of Session</vt:lpstr>
      <vt:lpstr>Dysphagia Facts and Figures</vt:lpstr>
      <vt:lpstr>The Healthy Swallow</vt:lpstr>
      <vt:lpstr>The Stages of Swallowing</vt:lpstr>
      <vt:lpstr>The Pre-Oral Stage </vt:lpstr>
      <vt:lpstr>PowerPoint Presentation</vt:lpstr>
      <vt:lpstr>Dysphagia is a Secondary Condition…</vt:lpstr>
      <vt:lpstr>Signs and Symptoms</vt:lpstr>
      <vt:lpstr>PowerPoint Presentation</vt:lpstr>
      <vt:lpstr>Immediate Risks</vt:lpstr>
      <vt:lpstr>Choking</vt:lpstr>
      <vt:lpstr>Aspiration</vt:lpstr>
      <vt:lpstr>Nutritional Risks</vt:lpstr>
      <vt:lpstr>Nutritional risks: Malnutrition and Dehydration</vt:lpstr>
      <vt:lpstr>Dysphagia risks: Causes of Malnutrition</vt:lpstr>
      <vt:lpstr>The Impact of Malnutrition</vt:lpstr>
      <vt:lpstr>Impacts of Dysphagia </vt:lpstr>
      <vt:lpstr>Dysphagia Risks: Impact on QOL</vt:lpstr>
      <vt:lpstr>Complications of dysphagia</vt:lpstr>
      <vt:lpstr>PowerPoint Presentation</vt:lpstr>
      <vt:lpstr>Why do we modify textures in dysphagia management?</vt:lpstr>
      <vt:lpstr>PowerPoint Presentation</vt:lpstr>
      <vt:lpstr>What is IDDSI?</vt:lpstr>
      <vt:lpstr>The IDDSI Framework </vt:lpstr>
      <vt:lpstr>The IDDSI Framework</vt:lpstr>
      <vt:lpstr>The Properties of Level 4</vt:lpstr>
      <vt:lpstr>The Properties of Level 5</vt:lpstr>
      <vt:lpstr>The Properties of Level 6</vt:lpstr>
      <vt:lpstr>Level 7 Easy Chew</vt:lpstr>
      <vt:lpstr>Summary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Coleridge</dc:creator>
  <cp:lastModifiedBy>Dan Southall</cp:lastModifiedBy>
  <cp:revision>13</cp:revision>
  <dcterms:created xsi:type="dcterms:W3CDTF">2019-05-20T13:28:37Z</dcterms:created>
  <dcterms:modified xsi:type="dcterms:W3CDTF">2022-08-03T14:46:36Z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0x010100BD6587AFE58E104A96460E6EA28EC12A</vt:lpwstr>
  </property>
</Properties>
</file>