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614" r:id="rId6"/>
    <p:sldId id="294" r:id="rId7"/>
    <p:sldId id="260" r:id="rId8"/>
    <p:sldId id="615" r:id="rId9"/>
    <p:sldId id="263" r:id="rId10"/>
    <p:sldId id="297" r:id="rId11"/>
    <p:sldId id="616" r:id="rId12"/>
    <p:sldId id="617" r:id="rId13"/>
    <p:sldId id="619" r:id="rId14"/>
    <p:sldId id="264" r:id="rId15"/>
    <p:sldId id="618" r:id="rId16"/>
    <p:sldId id="620" r:id="rId17"/>
    <p:sldId id="621" r:id="rId18"/>
    <p:sldId id="301" r:id="rId19"/>
    <p:sldId id="624" r:id="rId20"/>
    <p:sldId id="302" r:id="rId21"/>
    <p:sldId id="622" r:id="rId22"/>
    <p:sldId id="623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C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30" autoAdjust="0"/>
    <p:restoredTop sz="63946"/>
  </p:normalViewPr>
  <p:slideViewPr>
    <p:cSldViewPr snapToGrid="0">
      <p:cViewPr varScale="1">
        <p:scale>
          <a:sx n="79" d="100"/>
          <a:sy n="79" d="100"/>
        </p:scale>
        <p:origin x="2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59AEFD-C46E-4270-B6E4-C4AE6B4765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8E808-C3AE-4A33-8D42-534288C6C9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797A7-E200-46C5-9D97-47A0213F1124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7A204-9B4A-4304-8240-5355192999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46BF6D-1677-42C1-B363-CB931293C7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F3F10-407B-4A7C-B3B7-AFA6C66654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163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CDAA1-41AF-4976-AEE5-07A18B4EDC3F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61B9D-760F-436F-BE44-C19056F4E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1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 garnishes on ceramic service- chopped herbs and bunches of herbs used as well as fruit used in the desserts</a:t>
            </a:r>
            <a:br>
              <a:rPr lang="en-US" dirty="0"/>
            </a:br>
            <a:r>
              <a:rPr lang="en-US" dirty="0"/>
              <a:t>2- ceramic service garnishing</a:t>
            </a:r>
            <a:br>
              <a:rPr lang="en-US" dirty="0"/>
            </a:br>
            <a:r>
              <a:rPr lang="en-US" dirty="0"/>
              <a:t>3- Sticky Toffee Pudding – Clotted Cream , Orange Segments and a physalis</a:t>
            </a:r>
          </a:p>
          <a:p>
            <a:r>
              <a:rPr lang="en-US" dirty="0"/>
              <a:t>4- Chicken breast in tomato and basil, served with minted summer veg, chopped coriander and a tomato rose</a:t>
            </a:r>
            <a:br>
              <a:rPr lang="en-US" dirty="0"/>
            </a:br>
            <a:r>
              <a:rPr lang="en-US" dirty="0"/>
              <a:t>5- Roast beef with roast potatoes, colcannon mash, mashed swede, minted summer veg and a Yorkshire pudding. Garnished with watercress</a:t>
            </a:r>
          </a:p>
          <a:p>
            <a:r>
              <a:rPr lang="en-US" dirty="0"/>
              <a:t>6- tomato soup. Garnished with chopped parsley. Can also be garnished with cream to break up the colour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61B9D-760F-436F-BE44-C19056F4EBA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588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ray of food on a plate&#10;&#10;Description automatically generated">
            <a:extLst>
              <a:ext uri="{FF2B5EF4-FFF2-40B4-BE49-F238E27FC236}">
                <a16:creationId xmlns:a16="http://schemas.microsoft.com/office/drawing/2014/main" id="{68173F30-71AF-4898-A111-753ECF7FC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t="24983" r="12407" b="15090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0FD121-7097-416A-9434-F3D709BAED0D}"/>
              </a:ext>
            </a:extLst>
          </p:cNvPr>
          <p:cNvSpPr/>
          <p:nvPr userDrawn="1"/>
        </p:nvSpPr>
        <p:spPr>
          <a:xfrm>
            <a:off x="0" y="1521619"/>
            <a:ext cx="12192000" cy="165576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5B8E15-867F-491B-8700-300551A60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4164" y="1739900"/>
            <a:ext cx="8033360" cy="1219200"/>
          </a:xfrm>
        </p:spPr>
        <p:txBody>
          <a:bodyPr anchor="ctr">
            <a:no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6F4B90-3FAB-4CB7-B8E0-BC5EF702A8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4163" y="5541169"/>
            <a:ext cx="3411538" cy="5461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presenter name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C6050F9-758D-4DB7-BE22-BB67B2B69F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163" y="6104067"/>
            <a:ext cx="3411538" cy="5461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03311940-6FE2-4B6F-BCCA-F7D40C764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30" y="1621651"/>
            <a:ext cx="3368502" cy="1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6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44E811-DEB7-4F4A-948E-FA738D8C84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996D92C-3F95-4F7E-B58C-67B186B34108}"/>
              </a:ext>
            </a:extLst>
          </p:cNvPr>
          <p:cNvSpPr/>
          <p:nvPr userDrawn="1"/>
        </p:nvSpPr>
        <p:spPr>
          <a:xfrm>
            <a:off x="723900" y="977900"/>
            <a:ext cx="4419600" cy="4203700"/>
          </a:xfrm>
          <a:prstGeom prst="ellipse">
            <a:avLst/>
          </a:prstGeom>
          <a:solidFill>
            <a:srgbClr val="AAC1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6E9FE66-2A9D-436C-B95F-5FD8636037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2666" y="1975184"/>
            <a:ext cx="3421062" cy="2300288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4290F39-76F7-4558-9584-977565F62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3" y="6146161"/>
            <a:ext cx="1546211" cy="4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4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ED58B3-94DD-41BE-B8AA-2C8A0AAF9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418156"/>
            <a:ext cx="7922455" cy="44976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EB30ED7-2CB0-43C1-9F9E-86C8C63BC6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45500" y="0"/>
            <a:ext cx="3746500" cy="685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AE4F2-E664-4DEA-8113-9CEAC3D42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69626"/>
            <a:ext cx="7922455" cy="96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283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with Highligh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BD69B07-DC69-493A-A73A-E7C440B18F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47605" y="1550306"/>
            <a:ext cx="1776188" cy="1776188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559397E-B646-4489-80E6-9DDB86931F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2722" y="1550306"/>
            <a:ext cx="1776188" cy="1776188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001F4761-436E-4710-8430-E5457ECBBC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7839" y="1550306"/>
            <a:ext cx="1776188" cy="1776188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B4E5FB9-0A7D-46FB-83F4-10F7B6AA88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52956" y="1550306"/>
            <a:ext cx="1776188" cy="1776188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69BE9B-2727-4428-9E8D-C0838BFED6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3091" y="3543301"/>
            <a:ext cx="1716316" cy="495300"/>
          </a:xfrm>
        </p:spPr>
        <p:txBody>
          <a:bodyPr anchor="ctr" anchorCtr="0">
            <a:noAutofit/>
          </a:bodyPr>
          <a:lstStyle>
            <a:lvl1pPr algn="ctr">
              <a:defRPr sz="32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87E9F68-140A-4F86-81B8-8D24279D83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33091" y="4076700"/>
            <a:ext cx="1716316" cy="15367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D8DBDE5-E7F0-4221-B090-D6859321A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8208" y="3543301"/>
            <a:ext cx="1716316" cy="495300"/>
          </a:xfrm>
        </p:spPr>
        <p:txBody>
          <a:bodyPr anchor="ctr" anchorCtr="0">
            <a:noAutofit/>
          </a:bodyPr>
          <a:lstStyle>
            <a:lvl1pPr algn="ctr">
              <a:defRPr sz="32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5EA39BB-C476-4D2B-B999-164D9A1FE1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68208" y="4076700"/>
            <a:ext cx="1716316" cy="15367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6F8D53F-AF31-4AC7-AC13-EF97250052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03325" y="3543301"/>
            <a:ext cx="1716316" cy="495300"/>
          </a:xfrm>
        </p:spPr>
        <p:txBody>
          <a:bodyPr anchor="ctr" anchorCtr="0">
            <a:noAutofit/>
          </a:bodyPr>
          <a:lstStyle>
            <a:lvl1pPr algn="ctr">
              <a:defRPr sz="32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C96B528-0CC1-4B0B-B645-73C946E99B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3325" y="4076700"/>
            <a:ext cx="1716316" cy="15367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7D0AEEC-302D-495E-9BB3-90E76A5CEF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8442" y="3543301"/>
            <a:ext cx="1716316" cy="495300"/>
          </a:xfrm>
        </p:spPr>
        <p:txBody>
          <a:bodyPr anchor="ctr" anchorCtr="0">
            <a:noAutofit/>
          </a:bodyPr>
          <a:lstStyle>
            <a:lvl1pPr algn="ctr">
              <a:defRPr sz="32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43E1904-37D8-4F85-8AAB-7A718A1DE55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38442" y="4076700"/>
            <a:ext cx="1716316" cy="15367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66AE8277-5595-492C-8828-F52E80526EA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77371" y="1550306"/>
            <a:ext cx="1776188" cy="1776188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86BCF1ED-1BB5-45F9-9AED-E9AE50804C5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312488" y="1550306"/>
            <a:ext cx="1776188" cy="1776188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CDC0955-A3A9-43DD-9951-19844A0670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2857" y="3543301"/>
            <a:ext cx="1716316" cy="495300"/>
          </a:xfrm>
        </p:spPr>
        <p:txBody>
          <a:bodyPr anchor="ctr" anchorCtr="0">
            <a:noAutofit/>
          </a:bodyPr>
          <a:lstStyle>
            <a:lvl1pPr algn="ctr">
              <a:defRPr sz="32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CDCF11E-5E64-4A08-B1B8-32ACA1375D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2857" y="4076700"/>
            <a:ext cx="1716316" cy="15367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6394EB2-5726-4179-9895-C02ED638D6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97974" y="3543301"/>
            <a:ext cx="1716316" cy="495300"/>
          </a:xfrm>
        </p:spPr>
        <p:txBody>
          <a:bodyPr anchor="ctr" anchorCtr="0">
            <a:noAutofit/>
          </a:bodyPr>
          <a:lstStyle>
            <a:lvl1pPr algn="ctr">
              <a:defRPr sz="32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61C3530F-F85C-408F-88F3-9BC15F04789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97974" y="4076700"/>
            <a:ext cx="1716316" cy="15367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456241-9B28-4B94-B790-071DB1200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BD69B07-DC69-493A-A73A-E7C440B18F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63485" y="1461410"/>
            <a:ext cx="2729050" cy="1776188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559397E-B646-4489-80E6-9DDB86931F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42028" y="1461410"/>
            <a:ext cx="2729050" cy="1776188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69BE9B-2727-4428-9E8D-C0838BFED6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3485" y="3312886"/>
            <a:ext cx="2729050" cy="796473"/>
          </a:xfrm>
        </p:spPr>
        <p:txBody>
          <a:bodyPr anchor="b" anchorCtr="0">
            <a:noAutofit/>
          </a:bodyPr>
          <a:lstStyle>
            <a:lvl1pPr algn="l">
              <a:defRPr sz="20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87E9F68-140A-4F86-81B8-8D24279D83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3485" y="4147458"/>
            <a:ext cx="2729050" cy="1536700"/>
          </a:xfrm>
        </p:spPr>
        <p:txBody>
          <a:bodyPr>
            <a:normAutofit/>
          </a:bodyPr>
          <a:lstStyle>
            <a:lvl1pPr algn="just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D8DBDE5-E7F0-4221-B090-D6859321A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42028" y="3312886"/>
            <a:ext cx="2729050" cy="796473"/>
          </a:xfrm>
        </p:spPr>
        <p:txBody>
          <a:bodyPr anchor="b" anchorCtr="0">
            <a:noAutofit/>
          </a:bodyPr>
          <a:lstStyle>
            <a:lvl1pPr algn="l">
              <a:defRPr sz="20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5EA39BB-C476-4D2B-B999-164D9A1FE1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42028" y="4147458"/>
            <a:ext cx="2729050" cy="1536700"/>
          </a:xfrm>
        </p:spPr>
        <p:txBody>
          <a:bodyPr>
            <a:normAutofit/>
          </a:bodyPr>
          <a:lstStyle>
            <a:lvl1pPr algn="just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66AE8277-5595-492C-8828-F52E80526EA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06399" y="1461410"/>
            <a:ext cx="2729050" cy="1776188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86BCF1ED-1BB5-45F9-9AED-E9AE50804C5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284942" y="1461410"/>
            <a:ext cx="2729050" cy="1776188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CDC0955-A3A9-43DD-9951-19844A0670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6399" y="3312886"/>
            <a:ext cx="2729050" cy="79647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20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CDCF11E-5E64-4A08-B1B8-32ACA1375D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06399" y="4147458"/>
            <a:ext cx="2729050" cy="1536700"/>
          </a:xfrm>
        </p:spPr>
        <p:txBody>
          <a:bodyPr>
            <a:normAutofit/>
          </a:bodyPr>
          <a:lstStyle>
            <a:lvl1pPr algn="just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6394EB2-5726-4179-9895-C02ED638D6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4942" y="3312886"/>
            <a:ext cx="2729050" cy="796473"/>
          </a:xfrm>
        </p:spPr>
        <p:txBody>
          <a:bodyPr anchor="b" anchorCtr="0">
            <a:noAutofit/>
          </a:bodyPr>
          <a:lstStyle>
            <a:lvl1pPr algn="l">
              <a:defRPr sz="20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61C3530F-F85C-408F-88F3-9BC15F04789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84942" y="4147458"/>
            <a:ext cx="2729050" cy="1536700"/>
          </a:xfrm>
        </p:spPr>
        <p:txBody>
          <a:bodyPr>
            <a:normAutofit/>
          </a:bodyPr>
          <a:lstStyle>
            <a:lvl1pPr algn="just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385209-BFF5-4DC9-A0C6-9EA4523E5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6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9554DAF-6AB7-4E6F-996B-D42F4A369715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25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d Corporate 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indoor, food, sitting&#10;&#10;Description automatically generated">
            <a:extLst>
              <a:ext uri="{FF2B5EF4-FFF2-40B4-BE49-F238E27FC236}">
                <a16:creationId xmlns:a16="http://schemas.microsoft.com/office/drawing/2014/main" id="{9D164CBB-A03A-4D9E-8493-23163FCF80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" r="1577" b="3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88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4x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95281111-5D40-4436-B576-7439FE6A5FC4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832177" y="1468876"/>
            <a:ext cx="4038195" cy="22314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7DA0A63B-3470-44AC-9081-6E461D087927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32177" y="3979153"/>
            <a:ext cx="4038195" cy="2231417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Chart Placeholder 7">
            <a:extLst>
              <a:ext uri="{FF2B5EF4-FFF2-40B4-BE49-F238E27FC236}">
                <a16:creationId xmlns:a16="http://schemas.microsoft.com/office/drawing/2014/main" id="{C668B50D-8E1D-421D-A0B2-9C22B6041B4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96000" y="1468876"/>
            <a:ext cx="4038195" cy="223141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hart Placeholder 7">
            <a:extLst>
              <a:ext uri="{FF2B5EF4-FFF2-40B4-BE49-F238E27FC236}">
                <a16:creationId xmlns:a16="http://schemas.microsoft.com/office/drawing/2014/main" id="{BC8C4529-4FA7-4CF1-8199-2A827857F33F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96000" y="3979153"/>
            <a:ext cx="4038195" cy="22314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FD96C8-0A09-4BCB-B71F-75155161B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4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A7803-250E-4F5B-B139-E668DCFAB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3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7F56D-DB04-4585-A5C3-A6D153D5D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83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DD6DBA-D932-47DF-B92D-445A8C184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423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83B29-39C9-4ED9-BF9E-87CE8D759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A15ED-48B7-482A-B2A4-518625D09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59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2187C-CAA4-481F-AB17-63584F1537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37F03B-4FEB-4F37-8AD0-4CF73D87E3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59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DA1B2-0789-4276-818E-A5DE749A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212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te of food on a wooden table&#10;&#10;Description automatically generated">
            <a:extLst>
              <a:ext uri="{FF2B5EF4-FFF2-40B4-BE49-F238E27FC236}">
                <a16:creationId xmlns:a16="http://schemas.microsoft.com/office/drawing/2014/main" id="{3130C6DB-39EF-4FCC-AC01-B31BC2063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9494" b="145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0FD121-7097-416A-9434-F3D709BAED0D}"/>
              </a:ext>
            </a:extLst>
          </p:cNvPr>
          <p:cNvSpPr/>
          <p:nvPr userDrawn="1"/>
        </p:nvSpPr>
        <p:spPr>
          <a:xfrm>
            <a:off x="0" y="1488282"/>
            <a:ext cx="12192000" cy="165576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5B8E15-867F-491B-8700-300551A60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4163" y="1739900"/>
            <a:ext cx="8493125" cy="1219200"/>
          </a:xfrm>
        </p:spPr>
        <p:txBody>
          <a:bodyPr anchor="ctr">
            <a:noAutofit/>
          </a:bodyPr>
          <a:lstStyle>
            <a:lvl1pPr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3FD0F70-9554-451F-813A-4F8DAA1AF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30" y="1621651"/>
            <a:ext cx="3368502" cy="1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 Custo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F9EA0558-4629-4878-82B0-ED7350E20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b="20236"/>
          <a:stretch/>
        </p:blipFill>
        <p:spPr>
          <a:xfrm>
            <a:off x="-38101" y="-1"/>
            <a:ext cx="12230101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0FD121-7097-416A-9434-F3D709BAED0D}"/>
              </a:ext>
            </a:extLst>
          </p:cNvPr>
          <p:cNvSpPr/>
          <p:nvPr userDrawn="1"/>
        </p:nvSpPr>
        <p:spPr>
          <a:xfrm>
            <a:off x="-38102" y="1521619"/>
            <a:ext cx="12230101" cy="165576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5B8E15-867F-491B-8700-300551A60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4164" y="1739900"/>
            <a:ext cx="8033360" cy="1219200"/>
          </a:xfrm>
        </p:spPr>
        <p:txBody>
          <a:bodyPr anchor="ctr">
            <a:no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6F4B90-3FAB-4CB7-B8E0-BC5EF702A8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4163" y="5541169"/>
            <a:ext cx="3411538" cy="5461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presenter name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C6050F9-758D-4DB7-BE22-BB67B2B69F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163" y="6087269"/>
            <a:ext cx="3411538" cy="5461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571D49B-742D-4A22-AD99-8FEC2ED2C4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30" y="1621651"/>
            <a:ext cx="3368502" cy="1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0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M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te of food and a cup of coffee&#10;&#10;Description automatically generated">
            <a:extLst>
              <a:ext uri="{FF2B5EF4-FFF2-40B4-BE49-F238E27FC236}">
                <a16:creationId xmlns:a16="http://schemas.microsoft.com/office/drawing/2014/main" id="{F9CEDFD4-3690-4913-853B-620138DE2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" t="9653" r="3399" b="1545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6867DD-1298-495B-84D8-D38B1177E507}"/>
              </a:ext>
            </a:extLst>
          </p:cNvPr>
          <p:cNvSpPr/>
          <p:nvPr userDrawn="1"/>
        </p:nvSpPr>
        <p:spPr>
          <a:xfrm>
            <a:off x="0" y="1488282"/>
            <a:ext cx="12192000" cy="165576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66FDC0-CE0C-4975-96B2-82871F6738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3564"/>
            <a:ext cx="8815580" cy="1591194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D20E079-09EE-4595-BFA7-3589180D6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8"/>
          <a:stretch/>
        </p:blipFill>
        <p:spPr>
          <a:xfrm>
            <a:off x="8471807" y="1832667"/>
            <a:ext cx="3368502" cy="105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39F8B327-D8B5-4404-9908-4B583F1EB0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00210" y="0"/>
            <a:ext cx="3791790" cy="6858000"/>
          </a:xfrm>
          <a:solidFill>
            <a:schemeClr val="accent5"/>
          </a:solidFill>
        </p:spPr>
        <p:txBody>
          <a:bodyPr lIns="180000" tIns="216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3F26812-3388-4AE6-97F6-93D99C416E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2834" y="1686905"/>
            <a:ext cx="6962766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8D68780-8269-42EF-BBDA-5E6CC50FC4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834" y="2715968"/>
            <a:ext cx="6962766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A2DA1B43-631C-4B23-81A3-26F4ACB4D2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2834" y="3745031"/>
            <a:ext cx="6962766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A0FAEFE3-951B-4AC2-8C45-1FCF8CF3F4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2834" y="4774094"/>
            <a:ext cx="6962766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9B76E1A-583C-4F67-A402-51A2B7ABDA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505" y="1686905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CC326AB5-8924-4739-AD4C-5CC6475920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2505" y="2715968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C0EEBDDC-069F-47A1-8049-C40B0F78EE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2505" y="3745031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CF2140AF-B00F-4045-A5ED-FC6346C817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2505" y="4774094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7B84F6-8148-41FF-B82D-F685FCDAC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86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39F8B327-D8B5-4404-9908-4B583F1EB0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91071" y="0"/>
            <a:ext cx="3791790" cy="6858000"/>
          </a:xfrm>
          <a:solidFill>
            <a:schemeClr val="accent5"/>
          </a:solidFill>
        </p:spPr>
        <p:txBody>
          <a:bodyPr lIns="180000" tIns="216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3F26812-3388-4AE6-97F6-93D99C416E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3983" y="1674205"/>
            <a:ext cx="3378271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8D68780-8269-42EF-BBDA-5E6CC50FC4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3983" y="2703268"/>
            <a:ext cx="3378271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A2DA1B43-631C-4B23-81A3-26F4ACB4D2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3983" y="3732331"/>
            <a:ext cx="3378271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A0FAEFE3-951B-4AC2-8C45-1FCF8CF3F4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3983" y="4761394"/>
            <a:ext cx="3378271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F361F61A-67E3-47B1-919D-089B4B8060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52583" y="1674205"/>
            <a:ext cx="3378271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306BF0-94A3-4C1B-82A9-0DEFD7D4A6D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52583" y="2703268"/>
            <a:ext cx="3378271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20266ADB-5E14-44FA-811E-3F4FEE74BE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952583" y="3732331"/>
            <a:ext cx="3378271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2016433-B81A-4710-BD99-468CE4FA051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52583" y="4761394"/>
            <a:ext cx="3378271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E1BD1FF7-F94E-4886-9ACC-F80D8F2D49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654" y="1674205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B1C12BF9-4DBB-47E8-B4B1-3B09FFCFB1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3654" y="2703268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B846965E-CDC7-4406-BEE4-62720B1A85E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3654" y="3732331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A97F0DF3-4A0A-476A-9C2A-C9E9ED418D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3654" y="4761394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7F030D6A-1E62-46EC-892A-A32CBC7B4A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92254" y="1674205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FF125273-423E-4E28-941E-1C4B8F8C849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92254" y="2703268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75ABF750-0C34-491B-B79D-156744E6224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92254" y="3732331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3BA319B0-BD9D-4775-990D-747B0F97C82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92254" y="4761394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5C5AE1-F8AB-42F5-A398-C3D29A1B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86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465442-D5F6-4547-8F5D-06BF5D61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D0A9817-7D49-4646-AE07-C2609077E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62075"/>
            <a:ext cx="10816243" cy="428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00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te of food with broccoli&#10;&#10;Description automatically generated">
            <a:extLst>
              <a:ext uri="{FF2B5EF4-FFF2-40B4-BE49-F238E27FC236}">
                <a16:creationId xmlns:a16="http://schemas.microsoft.com/office/drawing/2014/main" id="{E63CD2DA-B143-40C2-9DA6-F932A259F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1" r="13747" b="242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396F70F-648D-421D-B78C-496B6105159F}"/>
              </a:ext>
            </a:extLst>
          </p:cNvPr>
          <p:cNvSpPr/>
          <p:nvPr userDrawn="1"/>
        </p:nvSpPr>
        <p:spPr>
          <a:xfrm>
            <a:off x="769144" y="975519"/>
            <a:ext cx="4419600" cy="4203700"/>
          </a:xfrm>
          <a:prstGeom prst="ellipse">
            <a:avLst/>
          </a:prstGeom>
          <a:solidFill>
            <a:srgbClr val="AAC1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21F6E6-270A-44AC-81DE-76DCCDCBBB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8413" y="1905267"/>
            <a:ext cx="3421062" cy="2300288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2B7E4EF7-602E-4A98-9CE2-2C0136C3BA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3" y="6146161"/>
            <a:ext cx="1546211" cy="4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3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up of coffee sitting on top of a wooden table&#10;&#10;Description automatically generated">
            <a:extLst>
              <a:ext uri="{FF2B5EF4-FFF2-40B4-BE49-F238E27FC236}">
                <a16:creationId xmlns:a16="http://schemas.microsoft.com/office/drawing/2014/main" id="{D4BE7E5F-F6EC-4962-91ED-8DBDE05D4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t="22029" r="18259" b="2202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396F70F-648D-421D-B78C-496B6105159F}"/>
              </a:ext>
            </a:extLst>
          </p:cNvPr>
          <p:cNvSpPr/>
          <p:nvPr userDrawn="1"/>
        </p:nvSpPr>
        <p:spPr>
          <a:xfrm>
            <a:off x="753397" y="1023478"/>
            <a:ext cx="4419600" cy="4203700"/>
          </a:xfrm>
          <a:prstGeom prst="ellipse">
            <a:avLst/>
          </a:prstGeom>
          <a:solidFill>
            <a:srgbClr val="AAC1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DB6EDA-F565-41FB-A3FD-F53B4DFD41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2666" y="1975184"/>
            <a:ext cx="3421062" cy="2300288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DC16E72A-38D5-4817-B923-57DDEB24CF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3" y="6146161"/>
            <a:ext cx="1546211" cy="4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93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able, wooden, sitting, floor&#10;&#10;Description automatically generated">
            <a:extLst>
              <a:ext uri="{FF2B5EF4-FFF2-40B4-BE49-F238E27FC236}">
                <a16:creationId xmlns:a16="http://schemas.microsoft.com/office/drawing/2014/main" id="{2A8772A6-22D4-4865-88C9-0AC8CDFCF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2" r="14094" b="188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396F70F-648D-421D-B78C-496B6105159F}"/>
              </a:ext>
            </a:extLst>
          </p:cNvPr>
          <p:cNvSpPr/>
          <p:nvPr userDrawn="1"/>
        </p:nvSpPr>
        <p:spPr>
          <a:xfrm>
            <a:off x="723900" y="977900"/>
            <a:ext cx="4419600" cy="4203700"/>
          </a:xfrm>
          <a:prstGeom prst="ellipse">
            <a:avLst/>
          </a:prstGeom>
          <a:solidFill>
            <a:srgbClr val="AAC1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EFF5B19-6787-4533-B43D-10FF1D698C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2666" y="1975184"/>
            <a:ext cx="3421062" cy="2300288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D475B987-944B-4E40-949F-2CFC14F2C6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3" y="6146161"/>
            <a:ext cx="1546211" cy="4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95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ood on a plate&#10;&#10;Description automatically generated">
            <a:extLst>
              <a:ext uri="{FF2B5EF4-FFF2-40B4-BE49-F238E27FC236}">
                <a16:creationId xmlns:a16="http://schemas.microsoft.com/office/drawing/2014/main" id="{02774696-995A-485F-BC33-B6E44BC73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8" b="138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396F70F-648D-421D-B78C-496B6105159F}"/>
              </a:ext>
            </a:extLst>
          </p:cNvPr>
          <p:cNvSpPr/>
          <p:nvPr userDrawn="1"/>
        </p:nvSpPr>
        <p:spPr>
          <a:xfrm>
            <a:off x="723900" y="977900"/>
            <a:ext cx="4419600" cy="4203700"/>
          </a:xfrm>
          <a:prstGeom prst="ellipse">
            <a:avLst/>
          </a:prstGeom>
          <a:solidFill>
            <a:srgbClr val="AAC1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921EA2C-FEC9-4BE5-AF8A-AF9DBAC6EB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2666" y="1975184"/>
            <a:ext cx="3421062" cy="2300288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3C61AC-251C-41A9-87D9-0FDE5EA81A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3" y="6146161"/>
            <a:ext cx="1546211" cy="4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69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8DE10-F03E-414C-9D05-C84365BF2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60" y="1362075"/>
            <a:ext cx="10816243" cy="428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7E1FEC-579D-4A1C-92E2-0A804E17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8676"/>
            <a:ext cx="10816242" cy="966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FE5C30B-E127-460B-8589-E53A8BE4A93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2" y="6152105"/>
            <a:ext cx="1541824" cy="48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0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69" r:id="rId3"/>
    <p:sldLayoutId id="2147483670" r:id="rId4"/>
    <p:sldLayoutId id="2147483650" r:id="rId5"/>
    <p:sldLayoutId id="2147483660" r:id="rId6"/>
    <p:sldLayoutId id="2147483661" r:id="rId7"/>
    <p:sldLayoutId id="2147483663" r:id="rId8"/>
    <p:sldLayoutId id="2147483664" r:id="rId9"/>
    <p:sldLayoutId id="2147483662" r:id="rId10"/>
    <p:sldLayoutId id="2147483651" r:id="rId11"/>
    <p:sldLayoutId id="2147483665" r:id="rId12"/>
    <p:sldLayoutId id="2147483666" r:id="rId13"/>
    <p:sldLayoutId id="2147483667" r:id="rId14"/>
    <p:sldLayoutId id="2147483674" r:id="rId15"/>
    <p:sldLayoutId id="2147483668" r:id="rId16"/>
    <p:sldLayoutId id="2147483652" r:id="rId17"/>
    <p:sldLayoutId id="2147483653" r:id="rId18"/>
    <p:sldLayoutId id="2147483671" r:id="rId19"/>
    <p:sldLayoutId id="214748367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76232F"/>
        </a:buClr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A9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A9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A9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A9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BDB18-BF54-414F-AEDE-B97CF3B770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Culinary Skills Training</a:t>
            </a:r>
            <a:br>
              <a:rPr lang="en-US" dirty="0"/>
            </a:br>
            <a:r>
              <a:rPr lang="en-US" sz="2800" b="0" dirty="0"/>
              <a:t>Garnish &amp; Plate Presentation</a:t>
            </a:r>
            <a:endParaRPr lang="en-GB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23282-BC30-4C27-8EF1-6BE4104097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A98E71-1DD7-4B7A-A8E3-C12617BBE7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513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4A2CADE-44EB-4DB8-A81A-5471A5799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Herb Garnish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999403-CCFC-481F-86A7-841BCFD6E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60" b="7553"/>
          <a:stretch/>
        </p:blipFill>
        <p:spPr>
          <a:xfrm>
            <a:off x="719322" y="3950606"/>
            <a:ext cx="2409524" cy="1886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9F5160-BB15-4F1F-AE47-52397A503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916" y="1135674"/>
            <a:ext cx="3771429" cy="2514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C434A9-F791-4606-818D-E49B74EF28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83" b="8065"/>
          <a:stretch/>
        </p:blipFill>
        <p:spPr>
          <a:xfrm>
            <a:off x="2011437" y="1135674"/>
            <a:ext cx="2039111" cy="25922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452289-806D-4FA3-A139-AE6F2E79B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203" y="3950606"/>
            <a:ext cx="2662420" cy="1771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7E6EAB-DB8B-4509-B535-3CF5974E8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269" y="3840533"/>
            <a:ext cx="2669511" cy="199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37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4A2CADE-44EB-4DB8-A81A-5471A5799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Lemon Garnish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90E07A-956B-43C7-A2A4-3791288DA6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7" t="29187" r="18238" b="14500"/>
          <a:stretch/>
        </p:blipFill>
        <p:spPr>
          <a:xfrm rot="5400000">
            <a:off x="1347603" y="121308"/>
            <a:ext cx="2603280" cy="4348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94690-C099-470A-A964-33DE97A3D7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/>
          <a:stretch/>
        </p:blipFill>
        <p:spPr>
          <a:xfrm>
            <a:off x="6755498" y="994094"/>
            <a:ext cx="3755908" cy="2610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08BA33-BC7F-4C48-9FE1-B8ACBC069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419" y="3737085"/>
            <a:ext cx="2319395" cy="22798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652F0D-2B3F-418F-93D6-432549CB3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930" y="3737085"/>
            <a:ext cx="4044559" cy="22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78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4A2CADE-44EB-4DB8-A81A-5471A5799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Tomato Garnish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D3AD0C-C952-499E-B963-BE5B504BA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097" y="1135674"/>
            <a:ext cx="2926955" cy="1975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EF4CFF-6866-4581-B2B4-C68EEE3FC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07" y="1135674"/>
            <a:ext cx="3695238" cy="2352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2632CF-FCBB-4271-B630-5967F4EF8D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91"/>
          <a:stretch/>
        </p:blipFill>
        <p:spPr>
          <a:xfrm>
            <a:off x="5346086" y="3488056"/>
            <a:ext cx="3645786" cy="26642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4AD259-5740-4394-8F16-9E7873609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07" y="3488055"/>
            <a:ext cx="2757931" cy="26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76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4A2CADE-44EB-4DB8-A81A-5471A5799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Garnish Prep Plate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5FD021-ECF6-4E77-B32B-36C789940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189865"/>
            <a:ext cx="5103862" cy="4359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3F4072-54EA-4A5A-8CCF-CFC3E0F8A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32312"/>
            <a:ext cx="5171192" cy="398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78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late of food sitting on top of a wooden table&#10;&#10;Description automatically generated">
            <a:extLst>
              <a:ext uri="{FF2B5EF4-FFF2-40B4-BE49-F238E27FC236}">
                <a16:creationId xmlns:a16="http://schemas.microsoft.com/office/drawing/2014/main" id="{FF9BE95B-4989-47A1-80CD-10B6AC5D2D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4" b="12494"/>
          <a:stretch>
            <a:fillRect/>
          </a:stretch>
        </p:blipFill>
        <p:spPr/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7D47D33-A197-44A7-B0C1-005E4C693E00}"/>
              </a:ext>
            </a:extLst>
          </p:cNvPr>
          <p:cNvSpPr/>
          <p:nvPr/>
        </p:nvSpPr>
        <p:spPr>
          <a:xfrm>
            <a:off x="723900" y="977900"/>
            <a:ext cx="4419600" cy="4203700"/>
          </a:xfrm>
          <a:prstGeom prst="ellipse">
            <a:avLst/>
          </a:prstGeom>
          <a:solidFill>
            <a:srgbClr val="AAC1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767DE6-469E-4CD8-B220-D95FBCCE37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0676" y="2416973"/>
            <a:ext cx="3926047" cy="2300288"/>
          </a:xfrm>
        </p:spPr>
        <p:txBody>
          <a:bodyPr>
            <a:normAutofit fontScale="32500" lnSpcReduction="20000"/>
          </a:bodyPr>
          <a:lstStyle/>
          <a:p>
            <a:r>
              <a:rPr lang="en-US" sz="16000" dirty="0"/>
              <a:t>Plate Presentation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A2F6B42-9C17-48CF-873A-F4FA0EC58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6" y="5574274"/>
            <a:ext cx="2305895" cy="16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20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4F60F-9209-499F-9A7A-2C579828C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Choose the perfect plate (size and colour)</a:t>
            </a:r>
          </a:p>
          <a:p>
            <a:pPr lvl="1"/>
            <a:r>
              <a:rPr lang="en-US" dirty="0"/>
              <a:t>Placing your ingredients</a:t>
            </a:r>
          </a:p>
          <a:p>
            <a:pPr lvl="1"/>
            <a:r>
              <a:rPr lang="en-US" dirty="0"/>
              <a:t>Use moist ingredients as your base</a:t>
            </a:r>
          </a:p>
          <a:p>
            <a:pPr lvl="1"/>
            <a:r>
              <a:rPr lang="en-US" dirty="0"/>
              <a:t>Serve odd amounts of food</a:t>
            </a:r>
          </a:p>
          <a:p>
            <a:pPr lvl="1"/>
            <a:r>
              <a:rPr lang="en-US" dirty="0"/>
              <a:t>Don’t overcrowd your plate</a:t>
            </a:r>
          </a:p>
          <a:p>
            <a:pPr lvl="1"/>
            <a:r>
              <a:rPr lang="en-US" dirty="0"/>
              <a:t>Think about colour and contrast</a:t>
            </a:r>
          </a:p>
          <a:p>
            <a:pPr lvl="1"/>
            <a:r>
              <a:rPr lang="en-US" dirty="0"/>
              <a:t>Create height on your plate</a:t>
            </a:r>
          </a:p>
          <a:p>
            <a:pPr lvl="1"/>
            <a:r>
              <a:rPr lang="en-US" dirty="0"/>
              <a:t>Contrasting textures</a:t>
            </a:r>
          </a:p>
          <a:p>
            <a:pPr lvl="1"/>
            <a:r>
              <a:rPr lang="en-US" dirty="0"/>
              <a:t>Use sauces as part of the design</a:t>
            </a:r>
          </a:p>
          <a:p>
            <a:pPr lvl="1"/>
            <a:r>
              <a:rPr lang="en-US" dirty="0"/>
              <a:t>Choose the right garnish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DC0FE7-429F-46E4-B20F-8A4EB0EB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 Presentation</a:t>
            </a:r>
            <a:endParaRPr lang="en-GB" dirty="0"/>
          </a:p>
        </p:txBody>
      </p:sp>
      <p:pic>
        <p:nvPicPr>
          <p:cNvPr id="10" name="Picture Placeholder 9" descr="A plate of food with broccoli&#10;&#10;Description automatically generated">
            <a:extLst>
              <a:ext uri="{FF2B5EF4-FFF2-40B4-BE49-F238E27FC236}">
                <a16:creationId xmlns:a16="http://schemas.microsoft.com/office/drawing/2014/main" id="{FDFE7BF3-0231-4C27-9D60-9956753E23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5" r="295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0179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F9BE95B-4989-47A1-80CD-10B6AC5D2D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1" r="21790" b="26227"/>
          <a:stretch/>
        </p:blipFill>
        <p:spPr>
          <a:xfrm>
            <a:off x="0" y="1"/>
            <a:ext cx="12192000" cy="6857999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7D47D33-A197-44A7-B0C1-005E4C693E00}"/>
              </a:ext>
            </a:extLst>
          </p:cNvPr>
          <p:cNvSpPr/>
          <p:nvPr/>
        </p:nvSpPr>
        <p:spPr>
          <a:xfrm>
            <a:off x="723900" y="977900"/>
            <a:ext cx="4419600" cy="4203700"/>
          </a:xfrm>
          <a:prstGeom prst="ellipse">
            <a:avLst/>
          </a:prstGeom>
          <a:solidFill>
            <a:srgbClr val="AAC1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767DE6-469E-4CD8-B220-D95FBCCE37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3123" y="1975184"/>
            <a:ext cx="3926047" cy="2300288"/>
          </a:xfrm>
        </p:spPr>
        <p:txBody>
          <a:bodyPr>
            <a:normAutofit fontScale="32500" lnSpcReduction="20000"/>
          </a:bodyPr>
          <a:lstStyle/>
          <a:p>
            <a:r>
              <a:rPr lang="en-US" sz="16000" dirty="0"/>
              <a:t>Service Presentation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A2F6B42-9C17-48CF-873A-F4FA0EC58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6" y="5574274"/>
            <a:ext cx="2305895" cy="16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11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D96E16-D085-46A4-8F8E-DF5FAAA9B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What garnish do we need?</a:t>
            </a:r>
          </a:p>
          <a:p>
            <a:pPr lvl="1"/>
            <a:r>
              <a:rPr lang="en-US" dirty="0"/>
              <a:t>Lemons/Limes</a:t>
            </a:r>
          </a:p>
          <a:p>
            <a:pPr lvl="1"/>
            <a:r>
              <a:rPr lang="en-US" dirty="0"/>
              <a:t>Red Onion</a:t>
            </a:r>
          </a:p>
          <a:p>
            <a:pPr lvl="1"/>
            <a:r>
              <a:rPr lang="en-US" dirty="0"/>
              <a:t>Tomatoes</a:t>
            </a:r>
          </a:p>
          <a:p>
            <a:pPr lvl="1"/>
            <a:r>
              <a:rPr lang="en-US" dirty="0"/>
              <a:t>Herbs</a:t>
            </a:r>
          </a:p>
          <a:p>
            <a:pPr lvl="2"/>
            <a:r>
              <a:rPr lang="en-US" dirty="0"/>
              <a:t>Parsley – Sprigs and finely chopped</a:t>
            </a:r>
          </a:p>
          <a:p>
            <a:pPr lvl="2"/>
            <a:r>
              <a:rPr lang="en-US" dirty="0"/>
              <a:t>Coriander – Sprigs and chopped</a:t>
            </a:r>
          </a:p>
          <a:p>
            <a:pPr lvl="2"/>
            <a:r>
              <a:rPr lang="en-US" dirty="0"/>
              <a:t>Chives - Chopped</a:t>
            </a:r>
          </a:p>
          <a:p>
            <a:pPr lvl="2"/>
            <a:r>
              <a:rPr lang="en-US" dirty="0"/>
              <a:t>Rosemary - Sprigs</a:t>
            </a:r>
          </a:p>
          <a:p>
            <a:pPr lvl="2"/>
            <a:r>
              <a:rPr lang="en-US" dirty="0"/>
              <a:t>Mint – Leaves and tips</a:t>
            </a:r>
          </a:p>
          <a:p>
            <a:pPr lvl="2"/>
            <a:r>
              <a:rPr lang="en-US" dirty="0"/>
              <a:t>Thyme – Sprigs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1FF830-A89C-42B7-87C9-BD8385FE8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Ceramic Garnish Ideas</a:t>
            </a:r>
            <a:endParaRPr lang="en-GB" dirty="0"/>
          </a:p>
        </p:txBody>
      </p:sp>
      <p:pic>
        <p:nvPicPr>
          <p:cNvPr id="8" name="Picture Placeholder 7" descr="A bowl of food sitting on a table&#10;&#10;Description automatically generated">
            <a:extLst>
              <a:ext uri="{FF2B5EF4-FFF2-40B4-BE49-F238E27FC236}">
                <a16:creationId xmlns:a16="http://schemas.microsoft.com/office/drawing/2014/main" id="{4ED036DE-3424-4E39-8282-085859C934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7" r="295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8570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0A6ED-BDEF-4D49-9E55-860F957029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6000" dirty="0"/>
              <a:t>Garnishing Examples</a:t>
            </a:r>
          </a:p>
          <a:p>
            <a:endParaRPr lang="en-US" dirty="0"/>
          </a:p>
          <a:p>
            <a:r>
              <a:rPr lang="en-US" sz="8000" dirty="0"/>
              <a:t>What does a good garnish look like?</a:t>
            </a:r>
            <a:endParaRPr lang="en-GB" sz="8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154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23658268-6322-41FE-8332-898DFF845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Garnishing Examples</a:t>
            </a:r>
            <a:endParaRPr lang="en-GB" dirty="0"/>
          </a:p>
        </p:txBody>
      </p:sp>
      <p:sp>
        <p:nvSpPr>
          <p:cNvPr id="31" name="Oval 30" descr="Food on a table&#10;&#10;Description automatically generated">
            <a:extLst>
              <a:ext uri="{FF2B5EF4-FFF2-40B4-BE49-F238E27FC236}">
                <a16:creationId xmlns:a16="http://schemas.microsoft.com/office/drawing/2014/main" id="{BD279D58-7551-4F97-82EB-755569E4A654}"/>
              </a:ext>
            </a:extLst>
          </p:cNvPr>
          <p:cNvSpPr/>
          <p:nvPr/>
        </p:nvSpPr>
        <p:spPr>
          <a:xfrm>
            <a:off x="1995055" y="914032"/>
            <a:ext cx="4560643" cy="3022426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34" name="Oval 33" descr="A tray of food on a counter&#10;&#10;Description automatically generated">
            <a:extLst>
              <a:ext uri="{FF2B5EF4-FFF2-40B4-BE49-F238E27FC236}">
                <a16:creationId xmlns:a16="http://schemas.microsoft.com/office/drawing/2014/main" id="{FA7338A7-82C0-4033-95E1-D0A23249B049}"/>
              </a:ext>
            </a:extLst>
          </p:cNvPr>
          <p:cNvSpPr/>
          <p:nvPr/>
        </p:nvSpPr>
        <p:spPr>
          <a:xfrm>
            <a:off x="7132971" y="761533"/>
            <a:ext cx="4375538" cy="3174925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59" name="Oval 58" descr="A plate of food on a table&#10;&#10;Description automatically generated">
            <a:extLst>
              <a:ext uri="{FF2B5EF4-FFF2-40B4-BE49-F238E27FC236}">
                <a16:creationId xmlns:a16="http://schemas.microsoft.com/office/drawing/2014/main" id="{62FE9E9E-DF71-4902-B879-8EFD9294C636}"/>
              </a:ext>
            </a:extLst>
          </p:cNvPr>
          <p:cNvSpPr/>
          <p:nvPr/>
        </p:nvSpPr>
        <p:spPr>
          <a:xfrm>
            <a:off x="9477663" y="3936581"/>
            <a:ext cx="2530300" cy="2530678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60" name="Oval 59" descr="A bowl of food on a plate&#10;&#10;Description automatically generated">
            <a:extLst>
              <a:ext uri="{FF2B5EF4-FFF2-40B4-BE49-F238E27FC236}">
                <a16:creationId xmlns:a16="http://schemas.microsoft.com/office/drawing/2014/main" id="{98B84D79-9AB7-4CB2-A792-279FB703201E}"/>
              </a:ext>
            </a:extLst>
          </p:cNvPr>
          <p:cNvSpPr/>
          <p:nvPr/>
        </p:nvSpPr>
        <p:spPr>
          <a:xfrm>
            <a:off x="6882206" y="3936459"/>
            <a:ext cx="2530800" cy="2530800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1" name="Oval 60" descr="A plate of food on a table&#10;&#10;Description automatically generated">
            <a:extLst>
              <a:ext uri="{FF2B5EF4-FFF2-40B4-BE49-F238E27FC236}">
                <a16:creationId xmlns:a16="http://schemas.microsoft.com/office/drawing/2014/main" id="{1140C8C3-CC9D-4D54-8460-5B915BFA4395}"/>
              </a:ext>
            </a:extLst>
          </p:cNvPr>
          <p:cNvSpPr/>
          <p:nvPr/>
        </p:nvSpPr>
        <p:spPr>
          <a:xfrm>
            <a:off x="4286749" y="3936459"/>
            <a:ext cx="2530800" cy="2530800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64" name="Oval 63" descr="A piece of bread on a wooden table&#10;&#10;Description automatically generated">
            <a:extLst>
              <a:ext uri="{FF2B5EF4-FFF2-40B4-BE49-F238E27FC236}">
                <a16:creationId xmlns:a16="http://schemas.microsoft.com/office/drawing/2014/main" id="{4606145C-7A74-42BF-B052-B98D73D0D9DC}"/>
              </a:ext>
            </a:extLst>
          </p:cNvPr>
          <p:cNvSpPr/>
          <p:nvPr/>
        </p:nvSpPr>
        <p:spPr>
          <a:xfrm>
            <a:off x="1691292" y="3938245"/>
            <a:ext cx="2530800" cy="2530800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25381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59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 descr="A plate of food with broccoli&#10;&#10;Description automatically generated">
            <a:extLst>
              <a:ext uri="{FF2B5EF4-FFF2-40B4-BE49-F238E27FC236}">
                <a16:creationId xmlns:a16="http://schemas.microsoft.com/office/drawing/2014/main" id="{4F966206-B408-469F-AB26-E72E49C6B2F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2" r="29262"/>
          <a:stretch/>
        </p:blipFill>
        <p:spPr/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77DFC3-67A3-40BD-9DD6-220F23692F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2834" y="1190381"/>
            <a:ext cx="6962766" cy="585153"/>
          </a:xfrm>
        </p:spPr>
        <p:txBody>
          <a:bodyPr/>
          <a:lstStyle/>
          <a:p>
            <a:r>
              <a:rPr lang="en-US" dirty="0"/>
              <a:t>Basic Kitchen Rules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Hand washing and general hygiene before entering the kitchen</a:t>
            </a:r>
            <a:endParaRPr lang="en-US" sz="1400" dirty="0">
              <a:solidFill>
                <a:schemeClr val="tx1"/>
              </a:solidFill>
              <a:latin typeface="+mn-lt"/>
              <a:cs typeface="Arial" panose="020B0604020202020204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BAAE0EB-E682-4AEE-B4E1-4CA2872B69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834" y="1999365"/>
            <a:ext cx="6962766" cy="439634"/>
          </a:xfrm>
        </p:spPr>
        <p:txBody>
          <a:bodyPr/>
          <a:lstStyle/>
          <a:p>
            <a:r>
              <a:rPr lang="en-US" dirty="0"/>
              <a:t>Knife Safety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The uses of different knives and how to use them safely</a:t>
            </a:r>
            <a:endParaRPr lang="en-GB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E81674-CB29-4CE9-BD45-5F13AE110C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2834" y="2662829"/>
            <a:ext cx="6962766" cy="585153"/>
          </a:xfrm>
        </p:spPr>
        <p:txBody>
          <a:bodyPr/>
          <a:lstStyle/>
          <a:p>
            <a:r>
              <a:rPr lang="en-US" dirty="0"/>
              <a:t>Useful Garnishes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Garnishes that we recommend using</a:t>
            </a:r>
            <a:endParaRPr lang="en-GB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B81FFEB-B439-4098-997F-A1F6DA1D4D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2834" y="3469726"/>
            <a:ext cx="6962766" cy="585153"/>
          </a:xfrm>
        </p:spPr>
        <p:txBody>
          <a:bodyPr/>
          <a:lstStyle/>
          <a:p>
            <a:r>
              <a:rPr lang="en-US" dirty="0"/>
              <a:t>Plate Presentation</a:t>
            </a:r>
            <a:br>
              <a:rPr lang="en-US" dirty="0"/>
            </a:br>
            <a:r>
              <a:rPr lang="en-US" sz="1400" dirty="0">
                <a:solidFill>
                  <a:schemeClr val="tx1"/>
                </a:solidFill>
              </a:rPr>
              <a:t>Do’s and Don’ts of plate presentation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2CF31BA-0117-439C-83B9-20684159DC7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5760" y="1190382"/>
            <a:ext cx="507930" cy="585153"/>
          </a:xfrm>
        </p:spPr>
        <p:txBody>
          <a:bodyPr/>
          <a:lstStyle/>
          <a:p>
            <a:r>
              <a:rPr lang="en-US" sz="3200" dirty="0"/>
              <a:t>1.</a:t>
            </a:r>
            <a:endParaRPr lang="en-GB" sz="32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07FCBA0-D9AB-4721-AC08-BB5978A079E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5760" y="1999365"/>
            <a:ext cx="507930" cy="439634"/>
          </a:xfrm>
        </p:spPr>
        <p:txBody>
          <a:bodyPr/>
          <a:lstStyle/>
          <a:p>
            <a:r>
              <a:rPr lang="en-US" sz="3200" dirty="0"/>
              <a:t>2.</a:t>
            </a:r>
            <a:endParaRPr lang="en-GB" sz="3200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94A6F65-58EB-4E4E-B17E-0EEAF3595B2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5760" y="2662829"/>
            <a:ext cx="507930" cy="585153"/>
          </a:xfrm>
        </p:spPr>
        <p:txBody>
          <a:bodyPr/>
          <a:lstStyle/>
          <a:p>
            <a:r>
              <a:rPr lang="en-US" sz="3200" dirty="0"/>
              <a:t>3.</a:t>
            </a:r>
            <a:endParaRPr lang="en-GB" sz="3200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63C7E89-9687-464C-8DBC-B59303E40D5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34259" y="3466002"/>
            <a:ext cx="507930" cy="585153"/>
          </a:xfrm>
        </p:spPr>
        <p:txBody>
          <a:bodyPr/>
          <a:lstStyle/>
          <a:p>
            <a:r>
              <a:rPr lang="en-US" sz="3200" dirty="0"/>
              <a:t>4.</a:t>
            </a:r>
            <a:endParaRPr lang="en-GB" sz="320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C8060EC-1A2D-4A73-B853-C97BF432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637A1651-6AFD-40AF-8069-5D9AF22D8D2F}"/>
              </a:ext>
            </a:extLst>
          </p:cNvPr>
          <p:cNvSpPr txBox="1">
            <a:spLocks/>
          </p:cNvSpPr>
          <p:nvPr/>
        </p:nvSpPr>
        <p:spPr>
          <a:xfrm>
            <a:off x="365760" y="4269175"/>
            <a:ext cx="507930" cy="585153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76232F"/>
              </a:buClr>
              <a:buFont typeface="Arial" panose="020B0604020202020204" pitchFamily="34" charset="0"/>
              <a:buNone/>
              <a:defRPr sz="36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F2A900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232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1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AAC13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174C84B-EC5F-4A1D-955B-DB4D5644CCF3}"/>
              </a:ext>
            </a:extLst>
          </p:cNvPr>
          <p:cNvSpPr txBox="1">
            <a:spLocks/>
          </p:cNvSpPr>
          <p:nvPr/>
        </p:nvSpPr>
        <p:spPr>
          <a:xfrm>
            <a:off x="1012834" y="4285946"/>
            <a:ext cx="6962766" cy="58515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76232F"/>
              </a:buClr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F2A900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232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AC13B"/>
                </a:solidFill>
                <a:effectLst/>
                <a:uLnTx/>
                <a:uFillTx/>
                <a:latin typeface="Arial" panose="020B0604020202020204"/>
              </a:rPr>
              <a:t>Suitable Garnishes for Ceramic Service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AC13B"/>
                </a:solidFill>
                <a:effectLst/>
                <a:uLnTx/>
                <a:uFillTx/>
                <a:latin typeface="Arial" panose="020B0604020202020204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787D"/>
                </a:solidFill>
                <a:effectLst/>
                <a:uLnTx/>
                <a:uFillTx/>
                <a:latin typeface="Arial" panose="020B0604020202020204"/>
              </a:rPr>
              <a:t>What garnishes to use for ceramic service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0787D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D6C4F2BA-9C74-4C80-839F-1993D49E5FA7}"/>
              </a:ext>
            </a:extLst>
          </p:cNvPr>
          <p:cNvSpPr txBox="1">
            <a:spLocks/>
          </p:cNvSpPr>
          <p:nvPr/>
        </p:nvSpPr>
        <p:spPr>
          <a:xfrm>
            <a:off x="365760" y="5072348"/>
            <a:ext cx="507930" cy="585153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76232F"/>
              </a:buClr>
              <a:buFont typeface="Arial" panose="020B0604020202020204" pitchFamily="34" charset="0"/>
              <a:buNone/>
              <a:defRPr sz="36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F2A900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232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1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AAC13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217972A-E1F0-4A17-B44F-E0425EFD4523}"/>
              </a:ext>
            </a:extLst>
          </p:cNvPr>
          <p:cNvSpPr txBox="1">
            <a:spLocks/>
          </p:cNvSpPr>
          <p:nvPr/>
        </p:nvSpPr>
        <p:spPr>
          <a:xfrm>
            <a:off x="1012834" y="5068624"/>
            <a:ext cx="6962766" cy="58515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76232F"/>
              </a:buClr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F2A900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232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AC13B"/>
                </a:solidFill>
                <a:effectLst/>
                <a:uLnTx/>
                <a:uFillTx/>
                <a:latin typeface="Arial" panose="020B0604020202020204"/>
              </a:rPr>
              <a:t>Garnishing examples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AC13B"/>
                </a:solidFill>
                <a:effectLst/>
                <a:uLnTx/>
                <a:uFillTx/>
                <a:latin typeface="Arial" panose="020B0604020202020204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787D"/>
                </a:solidFill>
                <a:effectLst/>
                <a:uLnTx/>
                <a:uFillTx/>
                <a:latin typeface="Arial" panose="020B0604020202020204"/>
              </a:rPr>
              <a:t>What does a good garnish look like?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0787D"/>
              </a:solidFill>
              <a:effectLst/>
              <a:uLnTx/>
              <a:uFillTx/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9357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63BB34-BC17-47F7-A3E0-0EB0EACD6B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Thank you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2199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F96906F-93B6-4664-9F84-E19FE35CBF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2710" y="2216827"/>
            <a:ext cx="3644696" cy="1938138"/>
          </a:xfrm>
        </p:spPr>
        <p:txBody>
          <a:bodyPr>
            <a:normAutofit fontScale="92500"/>
          </a:bodyPr>
          <a:lstStyle/>
          <a:p>
            <a:r>
              <a:rPr lang="en-US" dirty="0"/>
              <a:t>General Rules Before Entering a Kitchen</a:t>
            </a:r>
          </a:p>
        </p:txBody>
      </p:sp>
    </p:spTree>
    <p:extLst>
      <p:ext uri="{BB962C8B-B14F-4D97-AF65-F5344CB8AC3E}">
        <p14:creationId xmlns:p14="http://schemas.microsoft.com/office/powerpoint/2010/main" val="2313045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9BD53-5625-49AB-AB86-426BC4A57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When should you wash your hands?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Protective Clothing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Footwear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Hair &amp; Nails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HACCP/ Safer Food Better Business</a:t>
            </a:r>
          </a:p>
          <a:p>
            <a:pPr lvl="1"/>
            <a:endParaRPr lang="en-US" dirty="0"/>
          </a:p>
          <a:p>
            <a:endParaRPr lang="en-GB" dirty="0"/>
          </a:p>
        </p:txBody>
      </p:sp>
      <p:pic>
        <p:nvPicPr>
          <p:cNvPr id="8" name="Picture Placeholder 7" descr="A plate of food on a table&#10;&#10;Description automatically generated">
            <a:extLst>
              <a:ext uri="{FF2B5EF4-FFF2-40B4-BE49-F238E27FC236}">
                <a16:creationId xmlns:a16="http://schemas.microsoft.com/office/drawing/2014/main" id="{F670CAA5-736F-4E37-822B-AACD2EDE51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8" r="28598"/>
          <a:stretch>
            <a:fillRect/>
          </a:stretch>
        </p:blipFill>
        <p:spPr>
          <a:xfrm>
            <a:off x="8445500" y="0"/>
            <a:ext cx="37465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5621DD-9D0E-47FE-B2A5-FA31B7A51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Handwashing &amp; General Rules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532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bowl of food on a plate&#10;&#10;Description automatically generated">
            <a:extLst>
              <a:ext uri="{FF2B5EF4-FFF2-40B4-BE49-F238E27FC236}">
                <a16:creationId xmlns:a16="http://schemas.microsoft.com/office/drawing/2014/main" id="{294EAED9-D677-4223-BCE9-CB43B9ED2C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6" b="12696"/>
          <a:stretch>
            <a:fillRect/>
          </a:stretch>
        </p:blipFill>
        <p:spPr/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7D47D33-A197-44A7-B0C1-005E4C693E00}"/>
              </a:ext>
            </a:extLst>
          </p:cNvPr>
          <p:cNvSpPr/>
          <p:nvPr/>
        </p:nvSpPr>
        <p:spPr>
          <a:xfrm>
            <a:off x="723900" y="977900"/>
            <a:ext cx="4419600" cy="4203700"/>
          </a:xfrm>
          <a:prstGeom prst="ellipse">
            <a:avLst/>
          </a:prstGeom>
          <a:solidFill>
            <a:srgbClr val="AAC1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767DE6-469E-4CD8-B220-D95FBCCE37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0371" y="2386150"/>
            <a:ext cx="3766657" cy="2300288"/>
          </a:xfrm>
        </p:spPr>
        <p:txBody>
          <a:bodyPr>
            <a:normAutofit fontScale="25000" lnSpcReduction="20000"/>
          </a:bodyPr>
          <a:lstStyle/>
          <a:p>
            <a:r>
              <a:rPr lang="en-US" sz="17600" dirty="0"/>
              <a:t>Knife Safety</a:t>
            </a:r>
            <a:endParaRPr lang="en-US" sz="4400" dirty="0"/>
          </a:p>
          <a:p>
            <a:r>
              <a:rPr lang="en-US" sz="9600" dirty="0"/>
              <a:t>The uses of different knives and how to use them safely</a:t>
            </a:r>
            <a:endParaRPr lang="en-GB" sz="9600" dirty="0"/>
          </a:p>
          <a:p>
            <a:endParaRPr lang="en-GB" sz="8000" dirty="0"/>
          </a:p>
          <a:p>
            <a:endParaRPr lang="en-GB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A2F6B42-9C17-48CF-873A-F4FA0EC58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6" y="5574274"/>
            <a:ext cx="2305895" cy="16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0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95B9EB-7C57-44B2-A228-0E76307D5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Keep your knives sharp</a:t>
            </a:r>
          </a:p>
          <a:p>
            <a:pPr lvl="1"/>
            <a:r>
              <a:rPr lang="en-US" dirty="0"/>
              <a:t>When chopping use your other hand as a guide</a:t>
            </a:r>
          </a:p>
          <a:p>
            <a:pPr lvl="1"/>
            <a:r>
              <a:rPr lang="en-US" dirty="0"/>
              <a:t>Use kitchen knives for there intended purpose</a:t>
            </a:r>
          </a:p>
          <a:p>
            <a:pPr lvl="1"/>
            <a:r>
              <a:rPr lang="en-US" dirty="0"/>
              <a:t>Use individual knives for their intended job</a:t>
            </a:r>
          </a:p>
          <a:p>
            <a:pPr lvl="1"/>
            <a:r>
              <a:rPr lang="en-US" dirty="0"/>
              <a:t>Clean knives between tasks</a:t>
            </a:r>
          </a:p>
          <a:p>
            <a:pPr lvl="1"/>
            <a:r>
              <a:rPr lang="en-US" dirty="0"/>
              <a:t>Always use a chopping boar</a:t>
            </a:r>
          </a:p>
          <a:p>
            <a:pPr lvl="1"/>
            <a:r>
              <a:rPr lang="en-US" dirty="0"/>
              <a:t>Hand-wash your knives and dry thoroughly</a:t>
            </a:r>
          </a:p>
          <a:p>
            <a:pPr lvl="1"/>
            <a:r>
              <a:rPr lang="en-US" dirty="0"/>
              <a:t>Store Knives Safely</a:t>
            </a:r>
          </a:p>
          <a:p>
            <a:pPr lvl="1"/>
            <a:r>
              <a:rPr lang="en-US" dirty="0"/>
              <a:t>Don’t try and catch a falling knife</a:t>
            </a:r>
          </a:p>
          <a:p>
            <a:pPr lvl="1"/>
            <a:r>
              <a:rPr lang="en-US" dirty="0"/>
              <a:t>Always hold a knife be its handle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CCE568-3E43-441E-B486-E1E5D4441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 Tips for Knife Safety</a:t>
            </a:r>
            <a:endParaRPr lang="en-GB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C61BC6B-18CE-4EF1-894A-04541A82E8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482" b="548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5D2A03-CFA9-44C3-9D2F-26D5DA264535}"/>
              </a:ext>
            </a:extLst>
          </p:cNvPr>
          <p:cNvSpPr txBox="1"/>
          <p:nvPr/>
        </p:nvSpPr>
        <p:spPr>
          <a:xfrm>
            <a:off x="8649050" y="5830349"/>
            <a:ext cx="1812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</a:rPr>
              <a:t>Jahrhundert</a:t>
            </a:r>
            <a:r>
              <a:rPr lang="en-GB" sz="1200" dirty="0">
                <a:solidFill>
                  <a:schemeClr val="bg1"/>
                </a:solidFill>
              </a:rPr>
              <a:t> Messer</a:t>
            </a:r>
          </a:p>
          <a:p>
            <a:r>
              <a:rPr lang="en-GB" sz="1200" dirty="0">
                <a:solidFill>
                  <a:schemeClr val="bg1"/>
                </a:solidFill>
              </a:rPr>
              <a:t>        $100,000</a:t>
            </a:r>
          </a:p>
          <a:p>
            <a:r>
              <a:rPr lang="en-GB" sz="1200" dirty="0">
                <a:solidFill>
                  <a:schemeClr val="bg1"/>
                </a:solidFill>
              </a:rPr>
              <a:t>       by </a:t>
            </a:r>
            <a:r>
              <a:rPr lang="en-GB" sz="1200" dirty="0" err="1">
                <a:solidFill>
                  <a:schemeClr val="bg1"/>
                </a:solidFill>
              </a:rPr>
              <a:t>Nesmuk</a:t>
            </a:r>
            <a:endParaRPr lang="en-GB" sz="12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8157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744D0C-CCB2-47B0-969C-F9C1E0CD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knives!</a:t>
            </a:r>
            <a:endParaRPr lang="en-GB" dirty="0"/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09DA3D1D-F655-4122-B5A5-C87FAF023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418156"/>
            <a:ext cx="7922455" cy="4497601"/>
          </a:xfrm>
        </p:spPr>
        <p:txBody>
          <a:bodyPr/>
          <a:lstStyle/>
          <a:p>
            <a:pPr lvl="1"/>
            <a:r>
              <a:rPr lang="en-US" sz="2000" dirty="0"/>
              <a:t>Chef’s Knife (Chopping Knife or Cook’s Knife)</a:t>
            </a:r>
            <a:br>
              <a:rPr lang="en-US" sz="2000" dirty="0"/>
            </a:br>
            <a:r>
              <a:rPr lang="en-US" sz="2000" dirty="0"/>
              <a:t>Typically 8-14 inches long, this all-purpose knife is used for chopping and slicing.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Utility Knife</a:t>
            </a:r>
            <a:br>
              <a:rPr lang="en-US" sz="2000" dirty="0"/>
            </a:br>
            <a:r>
              <a:rPr lang="en-US" sz="2000" dirty="0"/>
              <a:t>Typically 5-7 inches long, it is a smaller, lighter version of the chef’s knife. It may be used as a chef’s knife on smaller items or as a pairing knife on larger items.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Paring Knife</a:t>
            </a:r>
            <a:br>
              <a:rPr lang="en-US" sz="2000" dirty="0"/>
            </a:br>
            <a:r>
              <a:rPr lang="en-US" sz="2000" dirty="0"/>
              <a:t>Typically 3-4 inches long, a paring knife works more as an extension of your hand and used for paring and trimming fruits and vegetables.</a:t>
            </a:r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394F30-985E-4339-86AF-CBED04BE6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84"/>
          <a:stretch/>
        </p:blipFill>
        <p:spPr>
          <a:xfrm rot="19644322">
            <a:off x="8361525" y="926795"/>
            <a:ext cx="3799408" cy="1226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EE3C8C-2DE9-4277-9496-4743109BA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35" b="13957"/>
          <a:stretch/>
        </p:blipFill>
        <p:spPr>
          <a:xfrm rot="21318369">
            <a:off x="8670895" y="2292086"/>
            <a:ext cx="3000791" cy="15753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2BAC80-F647-4560-A573-F86D07CA5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6849">
            <a:off x="9011014" y="3701322"/>
            <a:ext cx="2098018" cy="21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86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744D0C-CCB2-47B0-969C-F9C1E0CD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knives!</a:t>
            </a:r>
            <a:endParaRPr lang="en-GB" dirty="0"/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09DA3D1D-F655-4122-B5A5-C87FAF023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418156"/>
            <a:ext cx="7922455" cy="4497601"/>
          </a:xfrm>
        </p:spPr>
        <p:txBody>
          <a:bodyPr/>
          <a:lstStyle/>
          <a:p>
            <a:pPr lvl="1"/>
            <a:r>
              <a:rPr lang="en-US" sz="2000" dirty="0"/>
              <a:t>Serrated Knife</a:t>
            </a:r>
            <a:br>
              <a:rPr lang="en-US" sz="2000" dirty="0"/>
            </a:br>
            <a:r>
              <a:rPr lang="en-US" sz="2000" dirty="0"/>
              <a:t>Typically up to 8-12 inches long, it is also referred to as a bread knife, as the serrated blade is perfect for cutting breads, cakes and pastries.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err="1"/>
              <a:t>Canelle</a:t>
            </a:r>
            <a:r>
              <a:rPr lang="en-US" sz="2000" dirty="0"/>
              <a:t> Knife</a:t>
            </a:r>
            <a:br>
              <a:rPr lang="en-US" sz="2000" dirty="0"/>
            </a:br>
            <a:r>
              <a:rPr lang="en-US" sz="2000" dirty="0"/>
              <a:t>This is used for cutting grooves or channels into the skin of fruits and vegetables. This can give interesting results when used in garnish preparation.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Steel</a:t>
            </a:r>
            <a:br>
              <a:rPr lang="en-US" sz="2000" dirty="0"/>
            </a:br>
            <a:r>
              <a:rPr lang="en-US" sz="2000" dirty="0"/>
              <a:t>Also called a honing steel, this id used to sharpen knives on a regular basis, often between tasks. However, periodically knives will also need sharpening on a grinding stone.</a:t>
            </a:r>
          </a:p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A5862B-EB04-4E16-8416-A6280A1DC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70" t="490" r="298" b="107"/>
          <a:stretch/>
        </p:blipFill>
        <p:spPr>
          <a:xfrm rot="11863759">
            <a:off x="9677008" y="3915560"/>
            <a:ext cx="2050043" cy="26754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A4C8C7-9C12-4441-BCA3-3E3824353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8919">
            <a:off x="9486682" y="2081811"/>
            <a:ext cx="2249025" cy="2249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A2A8F9-4191-4C37-8231-0CF147DD4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768" y="459802"/>
            <a:ext cx="3136669" cy="20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8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late of food on a table&#10;&#10;Description automatically generated">
            <a:extLst>
              <a:ext uri="{FF2B5EF4-FFF2-40B4-BE49-F238E27FC236}">
                <a16:creationId xmlns:a16="http://schemas.microsoft.com/office/drawing/2014/main" id="{F9564C81-A0E4-4C52-B76B-EEE85F753A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0" b="14100"/>
          <a:stretch>
            <a:fillRect/>
          </a:stretch>
        </p:blipFill>
        <p:spPr/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7D47D33-A197-44A7-B0C1-005E4C693E00}"/>
              </a:ext>
            </a:extLst>
          </p:cNvPr>
          <p:cNvSpPr/>
          <p:nvPr/>
        </p:nvSpPr>
        <p:spPr>
          <a:xfrm>
            <a:off x="723900" y="977900"/>
            <a:ext cx="4419600" cy="4203700"/>
          </a:xfrm>
          <a:prstGeom prst="ellipse">
            <a:avLst/>
          </a:prstGeom>
          <a:solidFill>
            <a:srgbClr val="AAC1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767DE6-469E-4CD8-B220-D95FBCCE37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23169" y="2077925"/>
            <a:ext cx="3421062" cy="2300288"/>
          </a:xfrm>
        </p:spPr>
        <p:txBody>
          <a:bodyPr>
            <a:normAutofit fontScale="25000" lnSpcReduction="20000"/>
          </a:bodyPr>
          <a:lstStyle/>
          <a:p>
            <a:r>
              <a:rPr lang="en-US" sz="16000" dirty="0"/>
              <a:t>Useful Garnishes</a:t>
            </a:r>
          </a:p>
          <a:p>
            <a:endParaRPr lang="en-US" dirty="0"/>
          </a:p>
          <a:p>
            <a:r>
              <a:rPr lang="en-US" sz="8000" dirty="0"/>
              <a:t>Garnishes we recommend using</a:t>
            </a:r>
            <a:endParaRPr lang="en-GB" sz="8000" dirty="0"/>
          </a:p>
          <a:p>
            <a:endParaRPr lang="en-GB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A2F6B42-9C17-48CF-873A-F4FA0EC58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6" y="5574274"/>
            <a:ext cx="2305895" cy="16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28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etito">
      <a:dk1>
        <a:srgbClr val="70787D"/>
      </a:dk1>
      <a:lt1>
        <a:sysClr val="window" lastClr="FFFFFF"/>
      </a:lt1>
      <a:dk2>
        <a:srgbClr val="70787D"/>
      </a:dk2>
      <a:lt2>
        <a:srgbClr val="C0C6CA"/>
      </a:lt2>
      <a:accent1>
        <a:srgbClr val="AAC13B"/>
      </a:accent1>
      <a:accent2>
        <a:srgbClr val="F2A900"/>
      </a:accent2>
      <a:accent3>
        <a:srgbClr val="009639"/>
      </a:accent3>
      <a:accent4>
        <a:srgbClr val="76232F"/>
      </a:accent4>
      <a:accent5>
        <a:srgbClr val="8FCECA"/>
      </a:accent5>
      <a:accent6>
        <a:srgbClr val="D9C756"/>
      </a:accent6>
      <a:hlink>
        <a:srgbClr val="00778B"/>
      </a:hlink>
      <a:folHlink>
        <a:srgbClr val="E152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755491646F79479F8176BEA8DB90D0" ma:contentTypeVersion="3" ma:contentTypeDescription="Create a new document." ma:contentTypeScope="" ma:versionID="3031cd48b12e6c7c9b4e754b1fed4130">
  <xsd:schema xmlns:xsd="http://www.w3.org/2001/XMLSchema" xmlns:xs="http://www.w3.org/2001/XMLSchema" xmlns:p="http://schemas.microsoft.com/office/2006/metadata/properties" xmlns:ns2="60eb1fbb-5049-4430-8818-8f4934129b13" targetNamespace="http://schemas.microsoft.com/office/2006/metadata/properties" ma:root="true" ma:fieldsID="6b8b6bda7eabb5070cecab5d0a519ff4" ns2:_="">
    <xsd:import namespace="60eb1fbb-5049-4430-8818-8f4934129b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eb1fbb-5049-4430-8818-8f4934129b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68D9F46-8C41-4437-A6E7-8B2609DF56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eb1fbb-5049-4430-8818-8f4934129b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BB61EC-C3A8-4912-956A-0265D00996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3E736E-0169-4F70-B7DF-E467AFA23117}">
  <ds:schemaRefs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60eb1fbb-5049-4430-8818-8f4934129b1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6754</TotalTime>
  <Words>633</Words>
  <Application>Microsoft Macintosh PowerPoint</Application>
  <PresentationFormat>Widescreen</PresentationFormat>
  <Paragraphs>97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Contents</vt:lpstr>
      <vt:lpstr>PowerPoint Presentation</vt:lpstr>
      <vt:lpstr>Handwashing &amp; General Rules</vt:lpstr>
      <vt:lpstr>PowerPoint Presentation</vt:lpstr>
      <vt:lpstr>Ten Tips for Knife Safety</vt:lpstr>
      <vt:lpstr>Know your knives!</vt:lpstr>
      <vt:lpstr>Know your knives!</vt:lpstr>
      <vt:lpstr>PowerPoint Presentation</vt:lpstr>
      <vt:lpstr>Herb Garnish</vt:lpstr>
      <vt:lpstr>Lemon Garnish</vt:lpstr>
      <vt:lpstr>Tomato Garnish</vt:lpstr>
      <vt:lpstr>Garnish Prep Plate</vt:lpstr>
      <vt:lpstr>PowerPoint Presentation</vt:lpstr>
      <vt:lpstr>Plate Presentation</vt:lpstr>
      <vt:lpstr>PowerPoint Presentation</vt:lpstr>
      <vt:lpstr>Ceramic Garnish Ideas</vt:lpstr>
      <vt:lpstr>PowerPoint Presentation</vt:lpstr>
      <vt:lpstr>Garnishing Examples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Coleridge</dc:creator>
  <cp:lastModifiedBy>Alice Barnard</cp:lastModifiedBy>
  <cp:revision>52</cp:revision>
  <dcterms:created xsi:type="dcterms:W3CDTF">2019-05-20T13:28:37Z</dcterms:created>
  <dcterms:modified xsi:type="dcterms:W3CDTF">2023-06-16T13:21:56Z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0x010100C1755491646F79479F8176BEA8DB90D0</vt:lpwstr>
  </property>
</Properties>
</file>